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4"/>
  </p:notesMasterIdLst>
  <p:sldIdLst>
    <p:sldId id="256" r:id="rId2"/>
    <p:sldId id="264" r:id="rId3"/>
    <p:sldId id="271" r:id="rId4"/>
    <p:sldId id="257" r:id="rId5"/>
    <p:sldId id="280" r:id="rId6"/>
    <p:sldId id="281" r:id="rId7"/>
    <p:sldId id="272" r:id="rId8"/>
    <p:sldId id="273" r:id="rId9"/>
    <p:sldId id="274" r:id="rId10"/>
    <p:sldId id="282" r:id="rId11"/>
    <p:sldId id="283" r:id="rId12"/>
    <p:sldId id="275" r:id="rId13"/>
    <p:sldId id="276" r:id="rId14"/>
    <p:sldId id="277" r:id="rId15"/>
    <p:sldId id="284" r:id="rId16"/>
    <p:sldId id="285" r:id="rId17"/>
    <p:sldId id="286" r:id="rId18"/>
    <p:sldId id="287" r:id="rId19"/>
    <p:sldId id="289" r:id="rId20"/>
    <p:sldId id="290" r:id="rId21"/>
    <p:sldId id="291" r:id="rId22"/>
    <p:sldId id="29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AA90"/>
    <a:srgbClr val="7BB967"/>
    <a:srgbClr val="92A5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94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8:30:38.829"/>
    </inkml:context>
    <inkml:brush xml:id="br0">
      <inkml:brushProperty name="width" value="0.035" units="cm"/>
      <inkml:brushProperty name="height" value="0.035" units="cm"/>
      <inkml:brushProperty name="color" value="#FFFFFF"/>
    </inkml:brush>
  </inkml:definitions>
  <inkml:trace contextRef="#ctx0" brushRef="#br0">0 0 24575,'7'1'0,"-1"-1"0,0 2 0,0-1 0,0 1 0,0 0 0,0 0 0,0 0 0,-1 1 0,1 0 0,-1 0 0,10 7 0,7 7 0,26 27 0,-29-26 0,87 74 0,19 16 0,-102-85 0,-2 0 0,0 2 0,20 30 0,-12-15 0,2-2 0,66 64 0,-54-59 0,-28-26 0,-1 2 0,0-1 0,15 31 0,19 24 0,-20-39 12,33 31-1,-22-25-1399,-20-19-5438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8:30:53.580"/>
    </inkml:context>
    <inkml:brush xml:id="br0">
      <inkml:brushProperty name="width" value="0.035" units="cm"/>
      <inkml:brushProperty name="height" value="0.035" units="cm"/>
      <inkml:brushProperty name="color" value="#FFFFFF"/>
    </inkml:brush>
  </inkml:definitions>
  <inkml:trace contextRef="#ctx0" brushRef="#br0">937 0 24575,'-143'121'0,"37"-35"0,87-71 0,-39 23 0,23-15 0,31-21 0,-25 17 0,1 0 0,1 2 0,1 1 0,-30 32 0,12-5 0,-2-3 0,-2-1 0,-74 52 0,99-79 63,-32 34 0,6-5-1554,30-32-5335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8:31:28.772"/>
    </inkml:context>
    <inkml:brush xml:id="br0">
      <inkml:brushProperty name="width" value="0.035" units="cm"/>
      <inkml:brushProperty name="height" value="0.035" units="cm"/>
      <inkml:brushProperty name="color" value="#FFFFFF"/>
    </inkml:brush>
  </inkml:definitions>
  <inkml:trace contextRef="#ctx0" brushRef="#br0">1 93 24575,'133'2'0,"148"-5"0,-227-3 0,0-2 0,80-24 0,-28 6 0,-15 11-1365,-55 11-5461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21T18:31:30.749"/>
    </inkml:context>
    <inkml:brush xml:id="br0">
      <inkml:brushProperty name="width" value="0.035" units="cm"/>
      <inkml:brushProperty name="height" value="0.035" units="cm"/>
      <inkml:brushProperty name="color" value="#FFFFFF"/>
    </inkml:brush>
  </inkml:definitions>
  <inkml:trace contextRef="#ctx0" brushRef="#br0">1 0 24575,'5'0'0,"7"0"0,2 5 0,8 2 0,7 0 0,3-2 0,6-1 0,3-2 0,-1-1 0,4 0 0,-1-1 0,-2-1 0,2 1 0,-1 0 0,-2 0 0,-8-1-8191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B6342-59E4-4416-AB14-62441278536A}" type="datetimeFigureOut">
              <a:rPr lang="es-ES" smtClean="0"/>
              <a:t>22/01/2025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0A626-3F83-4FC4-9BA3-12F93A600107}" type="slidenum">
              <a:rPr lang="es-ES" smtClean="0"/>
              <a:t>‹Nº›</a:t>
            </a:fld>
            <a:endParaRPr lang="es-ES"/>
          </a:p>
        </p:txBody>
      </p:sp>
    </p:spTree>
    <p:extLst>
      <p:ext uri="{BB962C8B-B14F-4D97-AF65-F5344CB8AC3E}">
        <p14:creationId xmlns:p14="http://schemas.microsoft.com/office/powerpoint/2010/main" val="221516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E87BD85-B10E-4044-8BFC-9063DFE27743}" type="datetime1">
              <a:rPr lang="es-ES" smtClean="0"/>
              <a:t>22/01/2025</a:t>
            </a:fld>
            <a:endParaRPr lang="es-ES"/>
          </a:p>
        </p:txBody>
      </p:sp>
      <p:sp>
        <p:nvSpPr>
          <p:cNvPr id="5" name="Footer Placeholder 4"/>
          <p:cNvSpPr>
            <a:spLocks noGrp="1"/>
          </p:cNvSpPr>
          <p:nvPr>
            <p:ph type="ftr" sz="quarter" idx="11"/>
          </p:nvPr>
        </p:nvSpPr>
        <p:spPr>
          <a:xfrm>
            <a:off x="1876424" y="5410201"/>
            <a:ext cx="5124886" cy="365125"/>
          </a:xfrm>
        </p:spPr>
        <p:txBody>
          <a:bodyPr/>
          <a:lstStyle/>
          <a:p>
            <a:r>
              <a:rPr lang="es-ES"/>
              <a:t>www.consultadepsicologiapixel.com</a:t>
            </a:r>
          </a:p>
        </p:txBody>
      </p:sp>
      <p:sp>
        <p:nvSpPr>
          <p:cNvPr id="6" name="Slide Number Placeholder 5"/>
          <p:cNvSpPr>
            <a:spLocks noGrp="1"/>
          </p:cNvSpPr>
          <p:nvPr>
            <p:ph type="sldNum" sz="quarter" idx="12"/>
          </p:nvPr>
        </p:nvSpPr>
        <p:spPr>
          <a:xfrm>
            <a:off x="9896911" y="5410199"/>
            <a:ext cx="771089" cy="365125"/>
          </a:xfrm>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201215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0CC37B-813E-4158-A797-9D4976874E35}" type="datetime1">
              <a:rPr lang="es-ES" smtClean="0"/>
              <a:t>22/01/2025</a:t>
            </a:fld>
            <a:endParaRPr lang="es-ES"/>
          </a:p>
        </p:txBody>
      </p:sp>
      <p:sp>
        <p:nvSpPr>
          <p:cNvPr id="6" name="Footer Placeholder 5"/>
          <p:cNvSpPr>
            <a:spLocks noGrp="1"/>
          </p:cNvSpPr>
          <p:nvPr>
            <p:ph type="ftr" sz="quarter" idx="11"/>
          </p:nvPr>
        </p:nvSpPr>
        <p:spPr/>
        <p:txBody>
          <a:bodyPr/>
          <a:lstStyle/>
          <a:p>
            <a:r>
              <a:rPr lang="es-ES"/>
              <a:t>www.consultadepsicologiapixel.com</a:t>
            </a:r>
          </a:p>
        </p:txBody>
      </p:sp>
      <p:sp>
        <p:nvSpPr>
          <p:cNvPr id="7" name="Slide Number Placeholder 6"/>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32687538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0CC37B-813E-4158-A797-9D4976874E35}" type="datetime1">
              <a:rPr lang="es-ES" smtClean="0"/>
              <a:t>22/01/2025</a:t>
            </a:fld>
            <a:endParaRPr lang="es-ES"/>
          </a:p>
        </p:txBody>
      </p:sp>
      <p:sp>
        <p:nvSpPr>
          <p:cNvPr id="6" name="Footer Placeholder 5"/>
          <p:cNvSpPr>
            <a:spLocks noGrp="1"/>
          </p:cNvSpPr>
          <p:nvPr>
            <p:ph type="ftr" sz="quarter" idx="11"/>
          </p:nvPr>
        </p:nvSpPr>
        <p:spPr/>
        <p:txBody>
          <a:bodyPr/>
          <a:lstStyle/>
          <a:p>
            <a:r>
              <a:rPr lang="es-ES"/>
              <a:t>www.consultadepsicologiapixel.com</a:t>
            </a:r>
          </a:p>
        </p:txBody>
      </p:sp>
      <p:sp>
        <p:nvSpPr>
          <p:cNvPr id="7" name="Slide Number Placeholder 6"/>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312721566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0CC37B-813E-4158-A797-9D4976874E35}" type="datetime1">
              <a:rPr lang="es-ES" smtClean="0"/>
              <a:t>22/01/2025</a:t>
            </a:fld>
            <a:endParaRPr lang="es-ES"/>
          </a:p>
        </p:txBody>
      </p:sp>
      <p:sp>
        <p:nvSpPr>
          <p:cNvPr id="6" name="Footer Placeholder 5"/>
          <p:cNvSpPr>
            <a:spLocks noGrp="1"/>
          </p:cNvSpPr>
          <p:nvPr>
            <p:ph type="ftr" sz="quarter" idx="11"/>
          </p:nvPr>
        </p:nvSpPr>
        <p:spPr/>
        <p:txBody>
          <a:bodyPr/>
          <a:lstStyle/>
          <a:p>
            <a:r>
              <a:rPr lang="es-ES"/>
              <a:t>www.consultadepsicologiapixel.com</a:t>
            </a:r>
          </a:p>
        </p:txBody>
      </p:sp>
      <p:sp>
        <p:nvSpPr>
          <p:cNvPr id="7" name="Slide Number Placeholder 6"/>
          <p:cNvSpPr>
            <a:spLocks noGrp="1"/>
          </p:cNvSpPr>
          <p:nvPr>
            <p:ph type="sldNum" sz="quarter" idx="12"/>
          </p:nvPr>
        </p:nvSpPr>
        <p:spPr/>
        <p:txBody>
          <a:bodyPr/>
          <a:lstStyle/>
          <a:p>
            <a:fld id="{48BC4897-B952-4931-B1F4-3DD178FA707B}" type="slidenum">
              <a:rPr lang="es-ES" smtClean="0"/>
              <a:t>‹Nº›</a:t>
            </a:fld>
            <a:endParaRPr lang="es-E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136512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B0CC37B-813E-4158-A797-9D4976874E35}" type="datetime1">
              <a:rPr lang="es-ES" smtClean="0"/>
              <a:t>22/01/2025</a:t>
            </a:fld>
            <a:endParaRPr lang="es-ES"/>
          </a:p>
        </p:txBody>
      </p:sp>
      <p:sp>
        <p:nvSpPr>
          <p:cNvPr id="6" name="Footer Placeholder 5"/>
          <p:cNvSpPr>
            <a:spLocks noGrp="1"/>
          </p:cNvSpPr>
          <p:nvPr>
            <p:ph type="ftr" sz="quarter" idx="11"/>
          </p:nvPr>
        </p:nvSpPr>
        <p:spPr/>
        <p:txBody>
          <a:bodyPr/>
          <a:lstStyle/>
          <a:p>
            <a:r>
              <a:rPr lang="es-ES"/>
              <a:t>www.consultadepsicologiapixel.com</a:t>
            </a:r>
          </a:p>
        </p:txBody>
      </p:sp>
      <p:sp>
        <p:nvSpPr>
          <p:cNvPr id="7" name="Slide Number Placeholder 6"/>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201515830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B0CC37B-813E-4158-A797-9D4976874E35}" type="datetime1">
              <a:rPr lang="es-ES" smtClean="0"/>
              <a:t>22/01/2025</a:t>
            </a:fld>
            <a:endParaRPr lang="es-ES"/>
          </a:p>
        </p:txBody>
      </p:sp>
      <p:sp>
        <p:nvSpPr>
          <p:cNvPr id="4" name="Footer Placeholder 3"/>
          <p:cNvSpPr>
            <a:spLocks noGrp="1"/>
          </p:cNvSpPr>
          <p:nvPr>
            <p:ph type="ftr" sz="quarter" idx="11"/>
          </p:nvPr>
        </p:nvSpPr>
        <p:spPr/>
        <p:txBody>
          <a:bodyPr/>
          <a:lstStyle/>
          <a:p>
            <a:r>
              <a:rPr lang="es-ES"/>
              <a:t>www.consultadepsicologiapixel.com</a:t>
            </a:r>
          </a:p>
        </p:txBody>
      </p:sp>
      <p:sp>
        <p:nvSpPr>
          <p:cNvPr id="5" name="Slide Number Placeholder 4"/>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369442994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B0CC37B-813E-4158-A797-9D4976874E35}" type="datetime1">
              <a:rPr lang="es-ES" smtClean="0"/>
              <a:t>22/01/2025</a:t>
            </a:fld>
            <a:endParaRPr lang="es-ES"/>
          </a:p>
        </p:txBody>
      </p:sp>
      <p:sp>
        <p:nvSpPr>
          <p:cNvPr id="4" name="Footer Placeholder 3"/>
          <p:cNvSpPr>
            <a:spLocks noGrp="1"/>
          </p:cNvSpPr>
          <p:nvPr>
            <p:ph type="ftr" sz="quarter" idx="11"/>
          </p:nvPr>
        </p:nvSpPr>
        <p:spPr/>
        <p:txBody>
          <a:bodyPr/>
          <a:lstStyle/>
          <a:p>
            <a:r>
              <a:rPr lang="es-ES"/>
              <a:t>www.consultadepsicologiapixel.com</a:t>
            </a:r>
          </a:p>
        </p:txBody>
      </p:sp>
      <p:sp>
        <p:nvSpPr>
          <p:cNvPr id="5" name="Slide Number Placeholder 4"/>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29401409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104B31F-67C4-4F2D-B152-171F3CB2957F}" type="datetime1">
              <a:rPr lang="es-ES" smtClean="0"/>
              <a:t>22/01/2025</a:t>
            </a:fld>
            <a:endParaRPr lang="es-ES"/>
          </a:p>
        </p:txBody>
      </p:sp>
      <p:sp>
        <p:nvSpPr>
          <p:cNvPr id="5" name="Footer Placeholder 4"/>
          <p:cNvSpPr>
            <a:spLocks noGrp="1"/>
          </p:cNvSpPr>
          <p:nvPr>
            <p:ph type="ftr" sz="quarter" idx="11"/>
          </p:nvPr>
        </p:nvSpPr>
        <p:spPr/>
        <p:txBody>
          <a:bodyPr/>
          <a:lstStyle/>
          <a:p>
            <a:r>
              <a:rPr lang="es-ES"/>
              <a:t>www.consultadepsicologiapixel.com</a:t>
            </a:r>
          </a:p>
        </p:txBody>
      </p:sp>
      <p:sp>
        <p:nvSpPr>
          <p:cNvPr id="6" name="Slide Number Placeholder 5"/>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1016049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0377D7-78E6-4835-AEF6-9E1BD49BF80D}" type="datetime1">
              <a:rPr lang="es-ES" smtClean="0"/>
              <a:t>22/01/2025</a:t>
            </a:fld>
            <a:endParaRPr lang="es-ES"/>
          </a:p>
        </p:txBody>
      </p:sp>
      <p:sp>
        <p:nvSpPr>
          <p:cNvPr id="5" name="Footer Placeholder 4"/>
          <p:cNvSpPr>
            <a:spLocks noGrp="1"/>
          </p:cNvSpPr>
          <p:nvPr>
            <p:ph type="ftr" sz="quarter" idx="11"/>
          </p:nvPr>
        </p:nvSpPr>
        <p:spPr/>
        <p:txBody>
          <a:bodyPr/>
          <a:lstStyle/>
          <a:p>
            <a:r>
              <a:rPr lang="es-ES"/>
              <a:t>www.consultadepsicologiapixel.com</a:t>
            </a:r>
          </a:p>
        </p:txBody>
      </p:sp>
      <p:sp>
        <p:nvSpPr>
          <p:cNvPr id="6" name="Slide Number Placeholder 5"/>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2535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F0DB6DC-A067-48AD-8370-C2EB04CCEBF0}" type="datetime1">
              <a:rPr lang="es-ES" smtClean="0"/>
              <a:t>22/01/2025</a:t>
            </a:fld>
            <a:endParaRPr lang="es-ES"/>
          </a:p>
        </p:txBody>
      </p:sp>
      <p:sp>
        <p:nvSpPr>
          <p:cNvPr id="5" name="Footer Placeholder 4"/>
          <p:cNvSpPr>
            <a:spLocks noGrp="1"/>
          </p:cNvSpPr>
          <p:nvPr>
            <p:ph type="ftr" sz="quarter" idx="11"/>
          </p:nvPr>
        </p:nvSpPr>
        <p:spPr/>
        <p:txBody>
          <a:bodyPr/>
          <a:lstStyle/>
          <a:p>
            <a:r>
              <a:rPr lang="es-ES"/>
              <a:t>www.consultadepsicologiapixel.com</a:t>
            </a:r>
          </a:p>
        </p:txBody>
      </p:sp>
      <p:sp>
        <p:nvSpPr>
          <p:cNvPr id="6" name="Slide Number Placeholder 5"/>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164943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3587648-E47E-4942-9391-703E79DBCA7A}" type="datetime1">
              <a:rPr lang="es-ES" smtClean="0"/>
              <a:t>22/01/2025</a:t>
            </a:fld>
            <a:endParaRPr lang="es-ES"/>
          </a:p>
        </p:txBody>
      </p:sp>
      <p:sp>
        <p:nvSpPr>
          <p:cNvPr id="5" name="Footer Placeholder 4"/>
          <p:cNvSpPr>
            <a:spLocks noGrp="1"/>
          </p:cNvSpPr>
          <p:nvPr>
            <p:ph type="ftr" sz="quarter" idx="11"/>
          </p:nvPr>
        </p:nvSpPr>
        <p:spPr/>
        <p:txBody>
          <a:bodyPr/>
          <a:lstStyle/>
          <a:p>
            <a:r>
              <a:rPr lang="es-ES"/>
              <a:t>www.consultadepsicologiapixel.com</a:t>
            </a:r>
          </a:p>
        </p:txBody>
      </p:sp>
      <p:sp>
        <p:nvSpPr>
          <p:cNvPr id="6" name="Slide Number Placeholder 5"/>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265875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9DF20D9-FCE3-4797-9C3B-02C740B0A3D4}" type="datetime1">
              <a:rPr lang="es-ES" smtClean="0"/>
              <a:t>22/01/2025</a:t>
            </a:fld>
            <a:endParaRPr lang="es-ES"/>
          </a:p>
        </p:txBody>
      </p:sp>
      <p:sp>
        <p:nvSpPr>
          <p:cNvPr id="6" name="Footer Placeholder 5"/>
          <p:cNvSpPr>
            <a:spLocks noGrp="1"/>
          </p:cNvSpPr>
          <p:nvPr>
            <p:ph type="ftr" sz="quarter" idx="11"/>
          </p:nvPr>
        </p:nvSpPr>
        <p:spPr/>
        <p:txBody>
          <a:bodyPr/>
          <a:lstStyle/>
          <a:p>
            <a:r>
              <a:rPr lang="es-ES"/>
              <a:t>www.consultadepsicologiapixel.com</a:t>
            </a:r>
          </a:p>
        </p:txBody>
      </p:sp>
      <p:sp>
        <p:nvSpPr>
          <p:cNvPr id="7" name="Slide Number Placeholder 6"/>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10225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4676B19-B1A2-44E9-A571-7E52F85FC91E}" type="datetime1">
              <a:rPr lang="es-ES" smtClean="0"/>
              <a:t>22/01/2025</a:t>
            </a:fld>
            <a:endParaRPr lang="es-ES"/>
          </a:p>
        </p:txBody>
      </p:sp>
      <p:sp>
        <p:nvSpPr>
          <p:cNvPr id="8" name="Footer Placeholder 7"/>
          <p:cNvSpPr>
            <a:spLocks noGrp="1"/>
          </p:cNvSpPr>
          <p:nvPr>
            <p:ph type="ftr" sz="quarter" idx="11"/>
          </p:nvPr>
        </p:nvSpPr>
        <p:spPr/>
        <p:txBody>
          <a:bodyPr/>
          <a:lstStyle/>
          <a:p>
            <a:r>
              <a:rPr lang="es-ES"/>
              <a:t>www.consultadepsicologiapixel.com</a:t>
            </a:r>
          </a:p>
        </p:txBody>
      </p:sp>
      <p:sp>
        <p:nvSpPr>
          <p:cNvPr id="9" name="Slide Number Placeholder 8"/>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61019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CB831D-A602-4F06-B935-C428F9BA5FD2}" type="datetime1">
              <a:rPr lang="es-ES" smtClean="0"/>
              <a:t>22/01/2025</a:t>
            </a:fld>
            <a:endParaRPr lang="es-ES"/>
          </a:p>
        </p:txBody>
      </p:sp>
      <p:sp>
        <p:nvSpPr>
          <p:cNvPr id="4" name="Footer Placeholder 3"/>
          <p:cNvSpPr>
            <a:spLocks noGrp="1"/>
          </p:cNvSpPr>
          <p:nvPr>
            <p:ph type="ftr" sz="quarter" idx="11"/>
          </p:nvPr>
        </p:nvSpPr>
        <p:spPr/>
        <p:txBody>
          <a:bodyPr/>
          <a:lstStyle/>
          <a:p>
            <a:r>
              <a:rPr lang="es-ES"/>
              <a:t>www.consultadepsicologiapixel.com</a:t>
            </a:r>
          </a:p>
        </p:txBody>
      </p:sp>
      <p:sp>
        <p:nvSpPr>
          <p:cNvPr id="5" name="Slide Number Placeholder 4"/>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179261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F1625-1D88-4DF5-B4AA-78B34914BF95}" type="datetime1">
              <a:rPr lang="es-ES" smtClean="0"/>
              <a:t>22/01/2025</a:t>
            </a:fld>
            <a:endParaRPr lang="es-ES"/>
          </a:p>
        </p:txBody>
      </p:sp>
      <p:sp>
        <p:nvSpPr>
          <p:cNvPr id="3" name="Footer Placeholder 2"/>
          <p:cNvSpPr>
            <a:spLocks noGrp="1"/>
          </p:cNvSpPr>
          <p:nvPr>
            <p:ph type="ftr" sz="quarter" idx="11"/>
          </p:nvPr>
        </p:nvSpPr>
        <p:spPr/>
        <p:txBody>
          <a:bodyPr/>
          <a:lstStyle/>
          <a:p>
            <a:r>
              <a:rPr lang="es-ES"/>
              <a:t>www.consultadepsicologiapixel.com</a:t>
            </a:r>
          </a:p>
        </p:txBody>
      </p:sp>
      <p:sp>
        <p:nvSpPr>
          <p:cNvPr id="4" name="Slide Number Placeholder 3"/>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337332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B2AE363-B3ED-47D4-AC23-020ECE109BDC}" type="datetime1">
              <a:rPr lang="es-ES" smtClean="0"/>
              <a:t>22/01/2025</a:t>
            </a:fld>
            <a:endParaRPr lang="es-ES"/>
          </a:p>
        </p:txBody>
      </p:sp>
      <p:sp>
        <p:nvSpPr>
          <p:cNvPr id="6" name="Footer Placeholder 5"/>
          <p:cNvSpPr>
            <a:spLocks noGrp="1"/>
          </p:cNvSpPr>
          <p:nvPr>
            <p:ph type="ftr" sz="quarter" idx="11"/>
          </p:nvPr>
        </p:nvSpPr>
        <p:spPr/>
        <p:txBody>
          <a:bodyPr/>
          <a:lstStyle/>
          <a:p>
            <a:r>
              <a:rPr lang="es-ES"/>
              <a:t>www.consultadepsicologiapixel.com</a:t>
            </a:r>
          </a:p>
        </p:txBody>
      </p:sp>
      <p:sp>
        <p:nvSpPr>
          <p:cNvPr id="7" name="Slide Number Placeholder 6"/>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329125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BAE0E02-8C5D-42C0-8277-1CCB0146A247}" type="datetime1">
              <a:rPr lang="es-ES" smtClean="0"/>
              <a:t>22/01/2025</a:t>
            </a:fld>
            <a:endParaRPr lang="es-ES"/>
          </a:p>
        </p:txBody>
      </p:sp>
      <p:sp>
        <p:nvSpPr>
          <p:cNvPr id="6" name="Footer Placeholder 5"/>
          <p:cNvSpPr>
            <a:spLocks noGrp="1"/>
          </p:cNvSpPr>
          <p:nvPr>
            <p:ph type="ftr" sz="quarter" idx="11"/>
          </p:nvPr>
        </p:nvSpPr>
        <p:spPr/>
        <p:txBody>
          <a:bodyPr/>
          <a:lstStyle/>
          <a:p>
            <a:r>
              <a:rPr lang="es-ES"/>
              <a:t>www.consultadepsicologiapixel.com</a:t>
            </a:r>
          </a:p>
        </p:txBody>
      </p:sp>
      <p:sp>
        <p:nvSpPr>
          <p:cNvPr id="7" name="Slide Number Placeholder 6"/>
          <p:cNvSpPr>
            <a:spLocks noGrp="1"/>
          </p:cNvSpPr>
          <p:nvPr>
            <p:ph type="sldNum" sz="quarter" idx="12"/>
          </p:nvPr>
        </p:nvSpPr>
        <p:spPr/>
        <p:txBody>
          <a:bodyPr/>
          <a:lstStyle/>
          <a:p>
            <a:fld id="{48BC4897-B952-4931-B1F4-3DD178FA707B}" type="slidenum">
              <a:rPr lang="es-ES" smtClean="0"/>
              <a:t>‹Nº›</a:t>
            </a:fld>
            <a:endParaRPr lang="es-ES"/>
          </a:p>
        </p:txBody>
      </p:sp>
    </p:spTree>
    <p:extLst>
      <p:ext uri="{BB962C8B-B14F-4D97-AF65-F5344CB8AC3E}">
        <p14:creationId xmlns:p14="http://schemas.microsoft.com/office/powerpoint/2010/main" val="341336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0CC37B-813E-4158-A797-9D4976874E35}" type="datetime1">
              <a:rPr lang="es-ES" smtClean="0"/>
              <a:t>22/01/2025</a:t>
            </a:fld>
            <a:endParaRPr lang="es-E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s-ES"/>
              <a:t>www.consultadepsicologiapixel.com</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BC4897-B952-4931-B1F4-3DD178FA707B}" type="slidenum">
              <a:rPr lang="es-ES" smtClean="0"/>
              <a:t>‹Nº›</a:t>
            </a:fld>
            <a:endParaRPr lang="es-ES"/>
          </a:p>
        </p:txBody>
      </p:sp>
    </p:spTree>
    <p:extLst>
      <p:ext uri="{BB962C8B-B14F-4D97-AF65-F5344CB8AC3E}">
        <p14:creationId xmlns:p14="http://schemas.microsoft.com/office/powerpoint/2010/main" val="2301533034"/>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customXml" Target="../ink/ink1.xml"/><Relationship Id="rId1" Type="http://schemas.openxmlformats.org/officeDocument/2006/relationships/slideLayout" Target="../slideLayouts/slideLayout8.xml"/><Relationship Id="rId6" Type="http://schemas.openxmlformats.org/officeDocument/2006/relationships/customXml" Target="../ink/ink3.xml"/><Relationship Id="rId5" Type="http://schemas.openxmlformats.org/officeDocument/2006/relationships/image" Target="../media/image11.png"/><Relationship Id="rId4" Type="http://schemas.openxmlformats.org/officeDocument/2006/relationships/customXml" Target="../ink/ink2.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ag2m7PcvHaA"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mXke8zyQwNU" TargetMode="External"/><Relationship Id="rId1" Type="http://schemas.openxmlformats.org/officeDocument/2006/relationships/slideLayout" Target="../slideLayouts/slideLayout8.xml"/><Relationship Id="rId4" Type="http://schemas.openxmlformats.org/officeDocument/2006/relationships/hyperlink" Target="https://www.youtube.com/watch?v=rxUHtYUSlw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qkVlkQ3Bnpo"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MHl1QO3lMGA" TargetMode="External"/><Relationship Id="rId1" Type="http://schemas.openxmlformats.org/officeDocument/2006/relationships/slideLayout" Target="../slideLayouts/slideLayout8.xml"/><Relationship Id="rId5" Type="http://schemas.openxmlformats.org/officeDocument/2006/relationships/hyperlink" Target="https://www.youtube.com/watch?v=CGEXN-XE4aI" TargetMode="External"/><Relationship Id="rId4" Type="http://schemas.openxmlformats.org/officeDocument/2006/relationships/hyperlink" Target="https://www.youtube.com/watch?v=gXy2k5v7CAc&amp;t=15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h3_GlISlMTk"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youtube.com/watch?v=7InKOI--_T4"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JB_vVfjSmg8" TargetMode="External"/><Relationship Id="rId2" Type="http://schemas.openxmlformats.org/officeDocument/2006/relationships/hyperlink" Target="https://www.youtube.com/watch?v=ZzFrNFt6Jsk" TargetMode="External"/><Relationship Id="rId1" Type="http://schemas.openxmlformats.org/officeDocument/2006/relationships/slideLayout" Target="../slideLayouts/slideLayout8.xml"/><Relationship Id="rId5" Type="http://schemas.openxmlformats.org/officeDocument/2006/relationships/hyperlink" Target="https://www.youtube.com/watch?v=DE6HqNA2rik" TargetMode="External"/><Relationship Id="rId4" Type="http://schemas.openxmlformats.org/officeDocument/2006/relationships/hyperlink" Target="https://www.youtube.com/watch?v=urvn9OqmNiw"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Bwc8W4YPqKQ"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_yjgcb5MEGw&amp;list=PL56031526D43D"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EB6DC-8FFF-C6C7-29B8-6B128FD7E11D}"/>
              </a:ext>
            </a:extLst>
          </p:cNvPr>
          <p:cNvSpPr>
            <a:spLocks noGrp="1"/>
          </p:cNvSpPr>
          <p:nvPr>
            <p:ph type="ctrTitle"/>
          </p:nvPr>
        </p:nvSpPr>
        <p:spPr/>
        <p:txBody>
          <a:bodyPr>
            <a:normAutofit/>
          </a:bodyPr>
          <a:lstStyle/>
          <a:p>
            <a:r>
              <a:rPr lang="es-ES" sz="9600" dirty="0"/>
              <a:t>Hola</a:t>
            </a:r>
          </a:p>
        </p:txBody>
      </p:sp>
      <p:sp>
        <p:nvSpPr>
          <p:cNvPr id="3" name="Marcador de pie de página 2">
            <a:extLst>
              <a:ext uri="{FF2B5EF4-FFF2-40B4-BE49-F238E27FC236}">
                <a16:creationId xmlns:a16="http://schemas.microsoft.com/office/drawing/2014/main" id="{1CAD4FF7-CA88-DD8B-DB9C-83644235853B}"/>
              </a:ext>
            </a:extLst>
          </p:cNvPr>
          <p:cNvSpPr>
            <a:spLocks noGrp="1"/>
          </p:cNvSpPr>
          <p:nvPr>
            <p:ph type="ftr" sz="quarter" idx="11"/>
          </p:nvPr>
        </p:nvSpPr>
        <p:spPr/>
        <p:txBody>
          <a:bodyPr/>
          <a:lstStyle/>
          <a:p>
            <a:r>
              <a:rPr lang="es-ES" sz="1400" dirty="0"/>
              <a:t>www.consultadepsicologiapixel.com</a:t>
            </a:r>
          </a:p>
        </p:txBody>
      </p:sp>
      <p:sp>
        <p:nvSpPr>
          <p:cNvPr id="5" name="Marcador de número de diapositiva 4">
            <a:extLst>
              <a:ext uri="{FF2B5EF4-FFF2-40B4-BE49-F238E27FC236}">
                <a16:creationId xmlns:a16="http://schemas.microsoft.com/office/drawing/2014/main" id="{B2F6C3FE-DCEC-6C72-7C19-55602AE46A9D}"/>
              </a:ext>
            </a:extLst>
          </p:cNvPr>
          <p:cNvSpPr>
            <a:spLocks noGrp="1"/>
          </p:cNvSpPr>
          <p:nvPr>
            <p:ph type="sldNum" sz="quarter" idx="12"/>
          </p:nvPr>
        </p:nvSpPr>
        <p:spPr/>
        <p:txBody>
          <a:bodyPr/>
          <a:lstStyle/>
          <a:p>
            <a:fld id="{48BC4897-B952-4931-B1F4-3DD178FA707B}" type="slidenum">
              <a:rPr lang="es-ES" smtClean="0"/>
              <a:t>1</a:t>
            </a:fld>
            <a:endParaRPr lang="es-ES"/>
          </a:p>
        </p:txBody>
      </p:sp>
      <p:pic>
        <p:nvPicPr>
          <p:cNvPr id="7" name="Imagen 6">
            <a:extLst>
              <a:ext uri="{FF2B5EF4-FFF2-40B4-BE49-F238E27FC236}">
                <a16:creationId xmlns:a16="http://schemas.microsoft.com/office/drawing/2014/main" id="{E6607A15-AAF3-89C4-A5FC-E903D9C81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214" y="680224"/>
            <a:ext cx="3228225" cy="46166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99132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F3932-407B-0F2A-4266-98E7AF1A5B51}"/>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37768AA8-74BE-F90C-350D-017BFEC28D46}"/>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97202CC3-2958-4DA0-72FE-20A4513B95C7}"/>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99EBDA86-02F1-0F9D-9102-BC0B71D316A9}"/>
              </a:ext>
            </a:extLst>
          </p:cNvPr>
          <p:cNvSpPr>
            <a:spLocks noGrp="1"/>
          </p:cNvSpPr>
          <p:nvPr>
            <p:ph type="sldNum" sz="quarter" idx="12"/>
          </p:nvPr>
        </p:nvSpPr>
        <p:spPr/>
        <p:txBody>
          <a:bodyPr/>
          <a:lstStyle/>
          <a:p>
            <a:fld id="{48BC4897-B952-4931-B1F4-3DD178FA707B}" type="slidenum">
              <a:rPr lang="es-ES" smtClean="0"/>
              <a:t>10</a:t>
            </a:fld>
            <a:endParaRPr lang="es-ES"/>
          </a:p>
        </p:txBody>
      </p:sp>
      <p:sp>
        <p:nvSpPr>
          <p:cNvPr id="7" name="Marcador de texto 3">
            <a:extLst>
              <a:ext uri="{FF2B5EF4-FFF2-40B4-BE49-F238E27FC236}">
                <a16:creationId xmlns:a16="http://schemas.microsoft.com/office/drawing/2014/main" id="{016C69A1-A4E5-8D7E-8794-2CFCD28CE4E5}"/>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3" name="CuadroTexto 12">
            <a:extLst>
              <a:ext uri="{FF2B5EF4-FFF2-40B4-BE49-F238E27FC236}">
                <a16:creationId xmlns:a16="http://schemas.microsoft.com/office/drawing/2014/main" id="{E121A9C5-D0AF-F36A-0FB6-2145CF2C4798}"/>
              </a:ext>
            </a:extLst>
          </p:cNvPr>
          <p:cNvSpPr txBox="1"/>
          <p:nvPr/>
        </p:nvSpPr>
        <p:spPr>
          <a:xfrm>
            <a:off x="743414" y="609600"/>
            <a:ext cx="10705171" cy="1323439"/>
          </a:xfrm>
          <a:prstGeom prst="rect">
            <a:avLst/>
          </a:prstGeom>
          <a:noFill/>
        </p:spPr>
        <p:txBody>
          <a:bodyPr wrap="square">
            <a:spAutoFit/>
          </a:bodyPr>
          <a:lstStyle/>
          <a:p>
            <a:pPr algn="ctr"/>
            <a:r>
              <a:rPr lang="es-ES" sz="4000" b="1" dirty="0">
                <a:latin typeface="+mj-lt"/>
              </a:rPr>
              <a:t>Aceptación vs Evitación</a:t>
            </a:r>
          </a:p>
          <a:p>
            <a:pPr marL="571500" indent="-571500" algn="just">
              <a:buFont typeface="Arial" panose="020B0604020202020204" pitchFamily="34" charset="0"/>
              <a:buChar char="•"/>
            </a:pPr>
            <a:endParaRPr lang="es-ES" sz="2000" b="1" dirty="0"/>
          </a:p>
          <a:p>
            <a:pPr marL="571500" indent="-571500" algn="just">
              <a:buFont typeface="Arial" panose="020B0604020202020204" pitchFamily="34" charset="0"/>
              <a:buChar char="•"/>
            </a:pPr>
            <a:endParaRPr lang="es-ES" sz="2000" b="1" dirty="0"/>
          </a:p>
        </p:txBody>
      </p:sp>
      <p:sp>
        <p:nvSpPr>
          <p:cNvPr id="2" name="CuadroTexto 1">
            <a:extLst>
              <a:ext uri="{FF2B5EF4-FFF2-40B4-BE49-F238E27FC236}">
                <a16:creationId xmlns:a16="http://schemas.microsoft.com/office/drawing/2014/main" id="{166DE1E4-65D0-67E0-7C4F-046CA54396BD}"/>
              </a:ext>
            </a:extLst>
          </p:cNvPr>
          <p:cNvSpPr txBox="1"/>
          <p:nvPr/>
        </p:nvSpPr>
        <p:spPr>
          <a:xfrm>
            <a:off x="743414" y="2692993"/>
            <a:ext cx="3256155" cy="584775"/>
          </a:xfrm>
          <a:prstGeom prst="rect">
            <a:avLst/>
          </a:prstGeom>
          <a:noFill/>
        </p:spPr>
        <p:txBody>
          <a:bodyPr wrap="square" rtlCol="0">
            <a:spAutoFit/>
          </a:bodyPr>
          <a:lstStyle/>
          <a:p>
            <a:r>
              <a:rPr lang="es-ES" sz="3200" b="1" dirty="0"/>
              <a:t>SUFRIMIENTO</a:t>
            </a:r>
          </a:p>
        </p:txBody>
      </p:sp>
      <p:sp>
        <p:nvSpPr>
          <p:cNvPr id="5" name="CuadroTexto 4">
            <a:extLst>
              <a:ext uri="{FF2B5EF4-FFF2-40B4-BE49-F238E27FC236}">
                <a16:creationId xmlns:a16="http://schemas.microsoft.com/office/drawing/2014/main" id="{8F2F098A-C0BF-5671-2490-561F2B9716B4}"/>
              </a:ext>
            </a:extLst>
          </p:cNvPr>
          <p:cNvSpPr txBox="1"/>
          <p:nvPr/>
        </p:nvSpPr>
        <p:spPr>
          <a:xfrm>
            <a:off x="4261065" y="1777913"/>
            <a:ext cx="6310291" cy="584775"/>
          </a:xfrm>
          <a:prstGeom prst="rect">
            <a:avLst/>
          </a:prstGeom>
          <a:noFill/>
        </p:spPr>
        <p:txBody>
          <a:bodyPr wrap="square" rtlCol="0">
            <a:spAutoFit/>
          </a:bodyPr>
          <a:lstStyle/>
          <a:p>
            <a:r>
              <a:rPr lang="es-ES" sz="3200" b="1" dirty="0"/>
              <a:t>DOLOR: Inevitable. Lo da la vida</a:t>
            </a:r>
          </a:p>
        </p:txBody>
      </p:sp>
      <p:sp>
        <p:nvSpPr>
          <p:cNvPr id="8" name="CuadroTexto 7">
            <a:extLst>
              <a:ext uri="{FF2B5EF4-FFF2-40B4-BE49-F238E27FC236}">
                <a16:creationId xmlns:a16="http://schemas.microsoft.com/office/drawing/2014/main" id="{69A64D75-364F-3822-B40B-9C1E833BD2AD}"/>
              </a:ext>
            </a:extLst>
          </p:cNvPr>
          <p:cNvSpPr txBox="1"/>
          <p:nvPr/>
        </p:nvSpPr>
        <p:spPr>
          <a:xfrm>
            <a:off x="4225574" y="3381767"/>
            <a:ext cx="6821836" cy="1077218"/>
          </a:xfrm>
          <a:prstGeom prst="rect">
            <a:avLst/>
          </a:prstGeom>
          <a:noFill/>
        </p:spPr>
        <p:txBody>
          <a:bodyPr wrap="square" rtlCol="0">
            <a:spAutoFit/>
          </a:bodyPr>
          <a:lstStyle/>
          <a:p>
            <a:r>
              <a:rPr lang="es-ES" sz="3200" b="1" dirty="0"/>
              <a:t>SUFRIMIENTO: Evitable. Nos lo creamos nosotros evitando el dolor</a:t>
            </a:r>
          </a:p>
        </p:txBody>
      </p:sp>
      <p:sp>
        <p:nvSpPr>
          <p:cNvPr id="10" name="CuadroTexto 9">
            <a:extLst>
              <a:ext uri="{FF2B5EF4-FFF2-40B4-BE49-F238E27FC236}">
                <a16:creationId xmlns:a16="http://schemas.microsoft.com/office/drawing/2014/main" id="{A2F27477-B19E-CD02-8C33-56A0BC9713FD}"/>
              </a:ext>
            </a:extLst>
          </p:cNvPr>
          <p:cNvSpPr txBox="1"/>
          <p:nvPr/>
        </p:nvSpPr>
        <p:spPr>
          <a:xfrm>
            <a:off x="1401766" y="5185676"/>
            <a:ext cx="10560293" cy="584775"/>
          </a:xfrm>
          <a:prstGeom prst="rect">
            <a:avLst/>
          </a:prstGeom>
          <a:noFill/>
        </p:spPr>
        <p:txBody>
          <a:bodyPr wrap="square" rtlCol="0">
            <a:spAutoFit/>
          </a:bodyPr>
          <a:lstStyle/>
          <a:p>
            <a:r>
              <a:rPr lang="es-ES" sz="3200" b="1" dirty="0"/>
              <a:t>DOLOR           NO ACEPTACIÓN           SUFRIMIENTO</a:t>
            </a:r>
          </a:p>
        </p:txBody>
      </p:sp>
      <mc:AlternateContent xmlns:mc="http://schemas.openxmlformats.org/markup-compatibility/2006" xmlns:p14="http://schemas.microsoft.com/office/powerpoint/2010/main">
        <mc:Choice Requires="p14">
          <p:contentPart p14:bwMode="auto" r:id="rId2">
            <p14:nvContentPartPr>
              <p14:cNvPr id="15" name="Entrada de lápiz 14">
                <a:extLst>
                  <a:ext uri="{FF2B5EF4-FFF2-40B4-BE49-F238E27FC236}">
                    <a16:creationId xmlns:a16="http://schemas.microsoft.com/office/drawing/2014/main" id="{7516754C-14B4-6DA2-05CD-F26E4DCA0E96}"/>
                  </a:ext>
                </a:extLst>
              </p14:cNvPr>
              <p14:cNvContentPartPr/>
              <p14:nvPr/>
            </p14:nvContentPartPr>
            <p14:xfrm>
              <a:off x="3007167" y="5336435"/>
              <a:ext cx="350280" cy="358560"/>
            </p14:xfrm>
          </p:contentPart>
        </mc:Choice>
        <mc:Fallback xmlns="">
          <p:pic>
            <p:nvPicPr>
              <p:cNvPr id="15" name="Entrada de lápiz 14">
                <a:extLst>
                  <a:ext uri="{FF2B5EF4-FFF2-40B4-BE49-F238E27FC236}">
                    <a16:creationId xmlns:a16="http://schemas.microsoft.com/office/drawing/2014/main" id="{7516754C-14B4-6DA2-05CD-F26E4DCA0E96}"/>
                  </a:ext>
                </a:extLst>
              </p:cNvPr>
              <p:cNvPicPr/>
              <p:nvPr/>
            </p:nvPicPr>
            <p:blipFill>
              <a:blip r:embed="rId3"/>
              <a:stretch>
                <a:fillRect/>
              </a:stretch>
            </p:blipFill>
            <p:spPr>
              <a:xfrm>
                <a:off x="3001047" y="5330315"/>
                <a:ext cx="3625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9" name="Entrada de lápiz 18">
                <a:extLst>
                  <a:ext uri="{FF2B5EF4-FFF2-40B4-BE49-F238E27FC236}">
                    <a16:creationId xmlns:a16="http://schemas.microsoft.com/office/drawing/2014/main" id="{A3DDF433-5B25-0528-9E1C-46B09F9BFE8F}"/>
                  </a:ext>
                </a:extLst>
              </p14:cNvPr>
              <p14:cNvContentPartPr/>
              <p14:nvPr/>
            </p14:nvContentPartPr>
            <p14:xfrm>
              <a:off x="3019767" y="5336435"/>
              <a:ext cx="337680" cy="284400"/>
            </p14:xfrm>
          </p:contentPart>
        </mc:Choice>
        <mc:Fallback xmlns="">
          <p:pic>
            <p:nvPicPr>
              <p:cNvPr id="19" name="Entrada de lápiz 18">
                <a:extLst>
                  <a:ext uri="{FF2B5EF4-FFF2-40B4-BE49-F238E27FC236}">
                    <a16:creationId xmlns:a16="http://schemas.microsoft.com/office/drawing/2014/main" id="{A3DDF433-5B25-0528-9E1C-46B09F9BFE8F}"/>
                  </a:ext>
                </a:extLst>
              </p:cNvPr>
              <p:cNvPicPr/>
              <p:nvPr/>
            </p:nvPicPr>
            <p:blipFill>
              <a:blip r:embed="rId5"/>
              <a:stretch>
                <a:fillRect/>
              </a:stretch>
            </p:blipFill>
            <p:spPr>
              <a:xfrm>
                <a:off x="3013647" y="5330315"/>
                <a:ext cx="3499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Entrada de lápiz 19">
                <a:extLst>
                  <a:ext uri="{FF2B5EF4-FFF2-40B4-BE49-F238E27FC236}">
                    <a16:creationId xmlns:a16="http://schemas.microsoft.com/office/drawing/2014/main" id="{2B139BA1-D2BB-3DFD-FF35-3FC8878004C6}"/>
                  </a:ext>
                </a:extLst>
              </p14:cNvPr>
              <p14:cNvContentPartPr/>
              <p14:nvPr/>
            </p14:nvContentPartPr>
            <p14:xfrm>
              <a:off x="7256010" y="5386398"/>
              <a:ext cx="320400" cy="34200"/>
            </p14:xfrm>
          </p:contentPart>
        </mc:Choice>
        <mc:Fallback xmlns="">
          <p:pic>
            <p:nvPicPr>
              <p:cNvPr id="20" name="Entrada de lápiz 19">
                <a:extLst>
                  <a:ext uri="{FF2B5EF4-FFF2-40B4-BE49-F238E27FC236}">
                    <a16:creationId xmlns:a16="http://schemas.microsoft.com/office/drawing/2014/main" id="{2B139BA1-D2BB-3DFD-FF35-3FC8878004C6}"/>
                  </a:ext>
                </a:extLst>
              </p:cNvPr>
              <p:cNvPicPr/>
              <p:nvPr/>
            </p:nvPicPr>
            <p:blipFill>
              <a:blip r:embed="rId7"/>
              <a:stretch>
                <a:fillRect/>
              </a:stretch>
            </p:blipFill>
            <p:spPr>
              <a:xfrm>
                <a:off x="7249890" y="5380278"/>
                <a:ext cx="3326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Entrada de lápiz 20">
                <a:extLst>
                  <a:ext uri="{FF2B5EF4-FFF2-40B4-BE49-F238E27FC236}">
                    <a16:creationId xmlns:a16="http://schemas.microsoft.com/office/drawing/2014/main" id="{C3B9854D-8889-0E87-FA16-36F0B1AE9FF4}"/>
                  </a:ext>
                </a:extLst>
              </p14:cNvPr>
              <p14:cNvContentPartPr/>
              <p14:nvPr/>
            </p14:nvContentPartPr>
            <p14:xfrm>
              <a:off x="7322610" y="5620835"/>
              <a:ext cx="187200" cy="11520"/>
            </p14:xfrm>
          </p:contentPart>
        </mc:Choice>
        <mc:Fallback xmlns="">
          <p:pic>
            <p:nvPicPr>
              <p:cNvPr id="21" name="Entrada de lápiz 20">
                <a:extLst>
                  <a:ext uri="{FF2B5EF4-FFF2-40B4-BE49-F238E27FC236}">
                    <a16:creationId xmlns:a16="http://schemas.microsoft.com/office/drawing/2014/main" id="{C3B9854D-8889-0E87-FA16-36F0B1AE9FF4}"/>
                  </a:ext>
                </a:extLst>
              </p:cNvPr>
              <p:cNvPicPr/>
              <p:nvPr/>
            </p:nvPicPr>
            <p:blipFill>
              <a:blip r:embed="rId9"/>
              <a:stretch>
                <a:fillRect/>
              </a:stretch>
            </p:blipFill>
            <p:spPr>
              <a:xfrm>
                <a:off x="7316490" y="5614715"/>
                <a:ext cx="199440" cy="23760"/>
              </a:xfrm>
              <a:prstGeom prst="rect">
                <a:avLst/>
              </a:prstGeom>
            </p:spPr>
          </p:pic>
        </mc:Fallback>
      </mc:AlternateContent>
      <p:cxnSp>
        <p:nvCxnSpPr>
          <p:cNvPr id="23" name="Conector recto de flecha 22">
            <a:extLst>
              <a:ext uri="{FF2B5EF4-FFF2-40B4-BE49-F238E27FC236}">
                <a16:creationId xmlns:a16="http://schemas.microsoft.com/office/drawing/2014/main" id="{59694559-F1CA-A785-C5B4-56079C8B3A87}"/>
              </a:ext>
            </a:extLst>
          </p:cNvPr>
          <p:cNvCxnSpPr/>
          <p:nvPr/>
        </p:nvCxnSpPr>
        <p:spPr>
          <a:xfrm flipV="1">
            <a:off x="3445727" y="2163337"/>
            <a:ext cx="779847" cy="8220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984CD0AF-300F-1AEB-8022-7F2A26567BCF}"/>
              </a:ext>
            </a:extLst>
          </p:cNvPr>
          <p:cNvCxnSpPr>
            <a:cxnSpLocks/>
          </p:cNvCxnSpPr>
          <p:nvPr/>
        </p:nvCxnSpPr>
        <p:spPr>
          <a:xfrm>
            <a:off x="3476405" y="3215678"/>
            <a:ext cx="627244" cy="6886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031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80CB581-1B1F-A5ED-BA23-FA70A35A90A6}"/>
              </a:ext>
            </a:extLst>
          </p:cNvPr>
          <p:cNvSpPr>
            <a:spLocks noGrp="1"/>
          </p:cNvSpPr>
          <p:nvPr>
            <p:ph type="ftr" sz="quarter" idx="11"/>
          </p:nvPr>
        </p:nvSpPr>
        <p:spPr/>
        <p:txBody>
          <a:bodyPr/>
          <a:lstStyle/>
          <a:p>
            <a:r>
              <a:rPr lang="es-ES"/>
              <a:t>www.consultadepsicologiapixel.com</a:t>
            </a:r>
          </a:p>
        </p:txBody>
      </p:sp>
      <p:sp>
        <p:nvSpPr>
          <p:cNvPr id="3" name="Marcador de número de diapositiva 2">
            <a:extLst>
              <a:ext uri="{FF2B5EF4-FFF2-40B4-BE49-F238E27FC236}">
                <a16:creationId xmlns:a16="http://schemas.microsoft.com/office/drawing/2014/main" id="{7B29D100-8899-A8E7-3043-6B012E0FBF22}"/>
              </a:ext>
            </a:extLst>
          </p:cNvPr>
          <p:cNvSpPr>
            <a:spLocks noGrp="1"/>
          </p:cNvSpPr>
          <p:nvPr>
            <p:ph type="sldNum" sz="quarter" idx="12"/>
          </p:nvPr>
        </p:nvSpPr>
        <p:spPr/>
        <p:txBody>
          <a:bodyPr/>
          <a:lstStyle/>
          <a:p>
            <a:fld id="{48BC4897-B952-4931-B1F4-3DD178FA707B}" type="slidenum">
              <a:rPr lang="es-ES" smtClean="0"/>
              <a:t>11</a:t>
            </a:fld>
            <a:endParaRPr lang="es-ES"/>
          </a:p>
        </p:txBody>
      </p:sp>
      <p:cxnSp>
        <p:nvCxnSpPr>
          <p:cNvPr id="5" name="Conector recto de flecha 4">
            <a:extLst>
              <a:ext uri="{FF2B5EF4-FFF2-40B4-BE49-F238E27FC236}">
                <a16:creationId xmlns:a16="http://schemas.microsoft.com/office/drawing/2014/main" id="{B4498C0E-BBDC-03A9-A93B-018D14F8EB42}"/>
              </a:ext>
            </a:extLst>
          </p:cNvPr>
          <p:cNvCxnSpPr>
            <a:cxnSpLocks/>
          </p:cNvCxnSpPr>
          <p:nvPr/>
        </p:nvCxnSpPr>
        <p:spPr>
          <a:xfrm>
            <a:off x="5430645" y="1483112"/>
            <a:ext cx="0" cy="365760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1ED67C19-AFD8-D598-32FF-9A8B33B26064}"/>
              </a:ext>
            </a:extLst>
          </p:cNvPr>
          <p:cNvCxnSpPr>
            <a:cxnSpLocks/>
          </p:cNvCxnSpPr>
          <p:nvPr/>
        </p:nvCxnSpPr>
        <p:spPr>
          <a:xfrm flipH="1">
            <a:off x="3665036" y="3174381"/>
            <a:ext cx="392894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EC4D58F9-4B86-CA30-2EFD-663D3EA9DC8A}"/>
              </a:ext>
            </a:extLst>
          </p:cNvPr>
          <p:cNvSpPr txBox="1"/>
          <p:nvPr/>
        </p:nvSpPr>
        <p:spPr>
          <a:xfrm>
            <a:off x="1672685" y="3788215"/>
            <a:ext cx="3757960" cy="646331"/>
          </a:xfrm>
          <a:prstGeom prst="rect">
            <a:avLst/>
          </a:prstGeom>
          <a:noFill/>
        </p:spPr>
        <p:txBody>
          <a:bodyPr wrap="square" rtlCol="0">
            <a:spAutoFit/>
          </a:bodyPr>
          <a:lstStyle/>
          <a:p>
            <a:pPr algn="ctr"/>
            <a:r>
              <a:rPr lang="es-ES" b="1" dirty="0"/>
              <a:t>ACEPTACIÓN</a:t>
            </a:r>
          </a:p>
          <a:p>
            <a:pPr algn="ctr"/>
            <a:r>
              <a:rPr lang="es-ES" b="1" dirty="0"/>
              <a:t>CRECIMIENTO</a:t>
            </a:r>
          </a:p>
        </p:txBody>
      </p:sp>
      <p:sp>
        <p:nvSpPr>
          <p:cNvPr id="11" name="CuadroTexto 10">
            <a:extLst>
              <a:ext uri="{FF2B5EF4-FFF2-40B4-BE49-F238E27FC236}">
                <a16:creationId xmlns:a16="http://schemas.microsoft.com/office/drawing/2014/main" id="{72972942-2848-A89C-0B8B-D061F849A359}"/>
              </a:ext>
            </a:extLst>
          </p:cNvPr>
          <p:cNvSpPr txBox="1"/>
          <p:nvPr/>
        </p:nvSpPr>
        <p:spPr>
          <a:xfrm>
            <a:off x="3665036" y="5190222"/>
            <a:ext cx="3757960" cy="369332"/>
          </a:xfrm>
          <a:prstGeom prst="rect">
            <a:avLst/>
          </a:prstGeom>
          <a:noFill/>
        </p:spPr>
        <p:txBody>
          <a:bodyPr wrap="square" rtlCol="0">
            <a:spAutoFit/>
          </a:bodyPr>
          <a:lstStyle/>
          <a:p>
            <a:pPr algn="ctr"/>
            <a:r>
              <a:rPr lang="es-ES" b="1" dirty="0"/>
              <a:t> NO PUEDO HACER ALGO</a:t>
            </a:r>
          </a:p>
        </p:txBody>
      </p:sp>
      <p:sp>
        <p:nvSpPr>
          <p:cNvPr id="12" name="CuadroTexto 11">
            <a:extLst>
              <a:ext uri="{FF2B5EF4-FFF2-40B4-BE49-F238E27FC236}">
                <a16:creationId xmlns:a16="http://schemas.microsoft.com/office/drawing/2014/main" id="{722AC248-D384-BB80-496A-6442E7522948}"/>
              </a:ext>
            </a:extLst>
          </p:cNvPr>
          <p:cNvSpPr txBox="1"/>
          <p:nvPr/>
        </p:nvSpPr>
        <p:spPr>
          <a:xfrm>
            <a:off x="7110760" y="2989715"/>
            <a:ext cx="3757960" cy="369332"/>
          </a:xfrm>
          <a:prstGeom prst="rect">
            <a:avLst/>
          </a:prstGeom>
          <a:noFill/>
        </p:spPr>
        <p:txBody>
          <a:bodyPr wrap="square" rtlCol="0">
            <a:spAutoFit/>
          </a:bodyPr>
          <a:lstStyle/>
          <a:p>
            <a:pPr algn="ctr"/>
            <a:r>
              <a:rPr lang="es-ES" b="1" dirty="0"/>
              <a:t>ACTIVIDAD</a:t>
            </a:r>
          </a:p>
        </p:txBody>
      </p:sp>
      <p:sp>
        <p:nvSpPr>
          <p:cNvPr id="13" name="CuadroTexto 12">
            <a:extLst>
              <a:ext uri="{FF2B5EF4-FFF2-40B4-BE49-F238E27FC236}">
                <a16:creationId xmlns:a16="http://schemas.microsoft.com/office/drawing/2014/main" id="{1CD4EA2B-EC26-449F-4937-82B488F09FA3}"/>
              </a:ext>
            </a:extLst>
          </p:cNvPr>
          <p:cNvSpPr txBox="1"/>
          <p:nvPr/>
        </p:nvSpPr>
        <p:spPr>
          <a:xfrm>
            <a:off x="0" y="2942580"/>
            <a:ext cx="3757960" cy="369332"/>
          </a:xfrm>
          <a:prstGeom prst="rect">
            <a:avLst/>
          </a:prstGeom>
          <a:noFill/>
        </p:spPr>
        <p:txBody>
          <a:bodyPr wrap="square" rtlCol="0">
            <a:spAutoFit/>
          </a:bodyPr>
          <a:lstStyle/>
          <a:p>
            <a:pPr algn="ctr"/>
            <a:r>
              <a:rPr lang="es-ES" b="1" dirty="0"/>
              <a:t>NO ACTIVIDAD</a:t>
            </a:r>
          </a:p>
        </p:txBody>
      </p:sp>
      <p:sp>
        <p:nvSpPr>
          <p:cNvPr id="14" name="CuadroTexto 13">
            <a:extLst>
              <a:ext uri="{FF2B5EF4-FFF2-40B4-BE49-F238E27FC236}">
                <a16:creationId xmlns:a16="http://schemas.microsoft.com/office/drawing/2014/main" id="{A523733A-E35C-8E09-0624-24FCFE4B6DFE}"/>
              </a:ext>
            </a:extLst>
          </p:cNvPr>
          <p:cNvSpPr txBox="1"/>
          <p:nvPr/>
        </p:nvSpPr>
        <p:spPr>
          <a:xfrm>
            <a:off x="5231780" y="1950485"/>
            <a:ext cx="3757960" cy="923330"/>
          </a:xfrm>
          <a:prstGeom prst="rect">
            <a:avLst/>
          </a:prstGeom>
          <a:noFill/>
        </p:spPr>
        <p:txBody>
          <a:bodyPr wrap="square" rtlCol="0">
            <a:spAutoFit/>
          </a:bodyPr>
          <a:lstStyle/>
          <a:p>
            <a:pPr algn="ctr"/>
            <a:r>
              <a:rPr lang="es-ES" b="1" dirty="0"/>
              <a:t>ACTUACIÓN INEFICAZ</a:t>
            </a:r>
          </a:p>
          <a:p>
            <a:pPr algn="ctr"/>
            <a:r>
              <a:rPr lang="es-ES" b="1" dirty="0"/>
              <a:t>“YO PUEDO CON TODO”</a:t>
            </a:r>
          </a:p>
          <a:p>
            <a:pPr algn="ctr"/>
            <a:r>
              <a:rPr lang="es-ES" b="1" dirty="0"/>
              <a:t>“LO HARÉ SEA COMO SEA”</a:t>
            </a:r>
          </a:p>
        </p:txBody>
      </p:sp>
      <p:sp>
        <p:nvSpPr>
          <p:cNvPr id="15" name="CuadroTexto 14">
            <a:extLst>
              <a:ext uri="{FF2B5EF4-FFF2-40B4-BE49-F238E27FC236}">
                <a16:creationId xmlns:a16="http://schemas.microsoft.com/office/drawing/2014/main" id="{954D689F-D931-FDB0-14F2-85B49DE809C8}"/>
              </a:ext>
            </a:extLst>
          </p:cNvPr>
          <p:cNvSpPr txBox="1"/>
          <p:nvPr/>
        </p:nvSpPr>
        <p:spPr>
          <a:xfrm>
            <a:off x="1672685" y="1887602"/>
            <a:ext cx="3757960" cy="923330"/>
          </a:xfrm>
          <a:prstGeom prst="rect">
            <a:avLst/>
          </a:prstGeom>
          <a:noFill/>
        </p:spPr>
        <p:txBody>
          <a:bodyPr wrap="square" rtlCol="0">
            <a:spAutoFit/>
          </a:bodyPr>
          <a:lstStyle/>
          <a:p>
            <a:pPr algn="ctr"/>
            <a:r>
              <a:rPr lang="es-ES" b="1" dirty="0"/>
              <a:t>RESGINACIÓN</a:t>
            </a:r>
          </a:p>
          <a:p>
            <a:pPr algn="ctr"/>
            <a:r>
              <a:rPr lang="es-ES" b="1" dirty="0"/>
              <a:t>PASIVIDAD</a:t>
            </a:r>
          </a:p>
          <a:p>
            <a:pPr algn="ctr"/>
            <a:r>
              <a:rPr lang="es-ES" b="1" dirty="0"/>
              <a:t>“NO VALE LA PENA”</a:t>
            </a:r>
          </a:p>
        </p:txBody>
      </p:sp>
      <p:sp>
        <p:nvSpPr>
          <p:cNvPr id="16" name="CuadroTexto 15">
            <a:extLst>
              <a:ext uri="{FF2B5EF4-FFF2-40B4-BE49-F238E27FC236}">
                <a16:creationId xmlns:a16="http://schemas.microsoft.com/office/drawing/2014/main" id="{CD640E4D-17C8-F846-B007-6BD3CBCCF651}"/>
              </a:ext>
            </a:extLst>
          </p:cNvPr>
          <p:cNvSpPr txBox="1"/>
          <p:nvPr/>
        </p:nvSpPr>
        <p:spPr>
          <a:xfrm>
            <a:off x="3876907" y="1122556"/>
            <a:ext cx="3757960" cy="369332"/>
          </a:xfrm>
          <a:prstGeom prst="rect">
            <a:avLst/>
          </a:prstGeom>
          <a:noFill/>
        </p:spPr>
        <p:txBody>
          <a:bodyPr wrap="square" rtlCol="0">
            <a:spAutoFit/>
          </a:bodyPr>
          <a:lstStyle/>
          <a:p>
            <a:pPr algn="ctr"/>
            <a:r>
              <a:rPr lang="es-ES" b="1" dirty="0"/>
              <a:t>PUEDO HACER ALGO</a:t>
            </a:r>
          </a:p>
        </p:txBody>
      </p:sp>
      <p:sp>
        <p:nvSpPr>
          <p:cNvPr id="17" name="CuadroTexto 16">
            <a:extLst>
              <a:ext uri="{FF2B5EF4-FFF2-40B4-BE49-F238E27FC236}">
                <a16:creationId xmlns:a16="http://schemas.microsoft.com/office/drawing/2014/main" id="{9D677A17-E61C-B5A9-5D03-BCF84DBEF10C}"/>
              </a:ext>
            </a:extLst>
          </p:cNvPr>
          <p:cNvSpPr txBox="1"/>
          <p:nvPr/>
        </p:nvSpPr>
        <p:spPr>
          <a:xfrm>
            <a:off x="5084956" y="3835350"/>
            <a:ext cx="3757960" cy="646331"/>
          </a:xfrm>
          <a:prstGeom prst="rect">
            <a:avLst/>
          </a:prstGeom>
          <a:noFill/>
        </p:spPr>
        <p:txBody>
          <a:bodyPr wrap="square" rtlCol="0">
            <a:spAutoFit/>
          </a:bodyPr>
          <a:lstStyle/>
          <a:p>
            <a:pPr algn="ctr"/>
            <a:r>
              <a:rPr lang="es-ES" b="1" dirty="0"/>
              <a:t>SOBREACTUACIÓN</a:t>
            </a:r>
          </a:p>
          <a:p>
            <a:pPr algn="ctr"/>
            <a:r>
              <a:rPr lang="es-ES" b="1" dirty="0"/>
              <a:t>“ME QUEMO”</a:t>
            </a:r>
          </a:p>
        </p:txBody>
      </p:sp>
      <p:sp>
        <p:nvSpPr>
          <p:cNvPr id="18" name="CuadroTexto 17">
            <a:extLst>
              <a:ext uri="{FF2B5EF4-FFF2-40B4-BE49-F238E27FC236}">
                <a16:creationId xmlns:a16="http://schemas.microsoft.com/office/drawing/2014/main" id="{A5EDB393-949F-5568-16FD-7B41C7E29C4B}"/>
              </a:ext>
            </a:extLst>
          </p:cNvPr>
          <p:cNvSpPr txBox="1"/>
          <p:nvPr/>
        </p:nvSpPr>
        <p:spPr>
          <a:xfrm>
            <a:off x="1248937" y="537117"/>
            <a:ext cx="3757960" cy="369332"/>
          </a:xfrm>
          <a:prstGeom prst="rect">
            <a:avLst/>
          </a:prstGeom>
          <a:noFill/>
        </p:spPr>
        <p:txBody>
          <a:bodyPr wrap="square" rtlCol="0">
            <a:spAutoFit/>
          </a:bodyPr>
          <a:lstStyle/>
          <a:p>
            <a:pPr algn="ctr"/>
            <a:r>
              <a:rPr lang="es-ES" b="1" dirty="0"/>
              <a:t>ACEPTACIÓN INTELIGENTE</a:t>
            </a:r>
          </a:p>
        </p:txBody>
      </p:sp>
    </p:spTree>
    <p:extLst>
      <p:ext uri="{BB962C8B-B14F-4D97-AF65-F5344CB8AC3E}">
        <p14:creationId xmlns:p14="http://schemas.microsoft.com/office/powerpoint/2010/main" val="218051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3F150-7E94-50AB-FF66-98122FDA85A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60DD29-A599-9E8F-F3FB-91A8439D7A9C}"/>
              </a:ext>
            </a:extLst>
          </p:cNvPr>
          <p:cNvSpPr>
            <a:spLocks noGrp="1"/>
          </p:cNvSpPr>
          <p:nvPr>
            <p:ph type="title"/>
          </p:nvPr>
        </p:nvSpPr>
        <p:spPr>
          <a:xfrm>
            <a:off x="1047944" y="621331"/>
            <a:ext cx="9523412" cy="908824"/>
          </a:xfrm>
        </p:spPr>
        <p:txBody>
          <a:bodyPr>
            <a:normAutofit/>
          </a:bodyPr>
          <a:lstStyle/>
          <a:p>
            <a:pPr algn="ctr"/>
            <a:r>
              <a:rPr lang="es-ES" sz="2800" b="1" dirty="0"/>
              <a:t>Mecanismos que pone en marcha el mindfulness para darnos sus beneficios</a:t>
            </a:r>
            <a:endParaRPr lang="es-ES" sz="2800" b="1" dirty="0">
              <a:solidFill>
                <a:schemeClr val="tx1"/>
              </a:solidFill>
            </a:endParaRPr>
          </a:p>
        </p:txBody>
      </p:sp>
      <p:sp>
        <p:nvSpPr>
          <p:cNvPr id="3" name="Marcador de pie de página 2">
            <a:extLst>
              <a:ext uri="{FF2B5EF4-FFF2-40B4-BE49-F238E27FC236}">
                <a16:creationId xmlns:a16="http://schemas.microsoft.com/office/drawing/2014/main" id="{E2D096A3-A37A-3E7B-7F6F-CB08D7C25FB3}"/>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CF836BD1-459E-F6D8-CC15-46B14C20D83C}"/>
              </a:ext>
            </a:extLst>
          </p:cNvPr>
          <p:cNvSpPr>
            <a:spLocks noGrp="1"/>
          </p:cNvSpPr>
          <p:nvPr>
            <p:ph type="sldNum" sz="quarter" idx="12"/>
          </p:nvPr>
        </p:nvSpPr>
        <p:spPr/>
        <p:txBody>
          <a:bodyPr/>
          <a:lstStyle/>
          <a:p>
            <a:fld id="{48BC4897-B952-4931-B1F4-3DD178FA707B}" type="slidenum">
              <a:rPr lang="es-ES" smtClean="0"/>
              <a:t>12</a:t>
            </a:fld>
            <a:endParaRPr lang="es-ES"/>
          </a:p>
        </p:txBody>
      </p:sp>
      <p:sp>
        <p:nvSpPr>
          <p:cNvPr id="5" name="Marcador de texto 3">
            <a:extLst>
              <a:ext uri="{FF2B5EF4-FFF2-40B4-BE49-F238E27FC236}">
                <a16:creationId xmlns:a16="http://schemas.microsoft.com/office/drawing/2014/main" id="{2A91B131-E5C6-D535-F4EF-749F8E3A48D9}"/>
              </a:ext>
            </a:extLst>
          </p:cNvPr>
          <p:cNvSpPr txBox="1">
            <a:spLocks/>
          </p:cNvSpPr>
          <p:nvPr/>
        </p:nvSpPr>
        <p:spPr>
          <a:xfrm>
            <a:off x="751119" y="1569319"/>
            <a:ext cx="11084312" cy="2969227"/>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457200" indent="-457200">
              <a:buFont typeface="+mj-lt"/>
              <a:buAutoNum type="arabicPeriod"/>
            </a:pPr>
            <a:r>
              <a:rPr lang="es-ES" sz="2000" b="1" dirty="0"/>
              <a:t>Regulación de la Atención: </a:t>
            </a:r>
            <a:r>
              <a:rPr lang="es-ES" sz="2000" dirty="0"/>
              <a:t>Aumento de la actividad y grosor de la Corteza Cingulada anterior (ACC)</a:t>
            </a:r>
          </a:p>
          <a:p>
            <a:pPr marL="457200" indent="-457200">
              <a:buFont typeface="+mj-lt"/>
              <a:buAutoNum type="arabicPeriod"/>
            </a:pPr>
            <a:r>
              <a:rPr lang="es-ES" sz="2000" b="1" dirty="0"/>
              <a:t>La conciencia en el propio cuerpo: </a:t>
            </a:r>
            <a:r>
              <a:rPr lang="es-ES" sz="2000" dirty="0"/>
              <a:t>Amento de la actividad de la Ínsula, centro de sentir lo que se siente, relacionado con la capacidad empática</a:t>
            </a:r>
          </a:p>
          <a:p>
            <a:pPr marL="457200" indent="-457200">
              <a:buFont typeface="+mj-lt"/>
              <a:buAutoNum type="arabicPeriod"/>
            </a:pPr>
            <a:r>
              <a:rPr lang="es-ES" sz="2000" b="1" dirty="0"/>
              <a:t>La regulación emocional: </a:t>
            </a:r>
            <a:r>
              <a:rPr lang="es-ES" sz="2000" dirty="0"/>
              <a:t>Mayor conexión entre Corteza Prefrontal, Amígdala e Hipocampo. Menor activación de la Amígdala y mayor activación de la Corteza Prefrontal izquierda en los momentos de calma </a:t>
            </a:r>
          </a:p>
          <a:p>
            <a:pPr marL="457200" indent="-457200">
              <a:buFont typeface="+mj-lt"/>
              <a:buAutoNum type="arabicPeriod"/>
            </a:pPr>
            <a:r>
              <a:rPr lang="es-ES" sz="2000" b="1" dirty="0"/>
              <a:t>Cambios de perspectiva del Self: </a:t>
            </a:r>
            <a:r>
              <a:rPr lang="es-ES" sz="2000" dirty="0"/>
              <a:t>Activación de la red neuronal por defecto (Default </a:t>
            </a:r>
            <a:r>
              <a:rPr lang="es-ES" sz="2000" dirty="0" err="1"/>
              <a:t>Mode</a:t>
            </a:r>
            <a:r>
              <a:rPr lang="es-ES" sz="2000" dirty="0"/>
              <a:t> Network, DMN) cuando estamos en reposo y menor focalización de la atención, también relacionada con la memoria autobiográfica y el procesamiento autorreferencial</a:t>
            </a:r>
          </a:p>
        </p:txBody>
      </p:sp>
      <p:sp>
        <p:nvSpPr>
          <p:cNvPr id="7" name="Marcador de texto 3">
            <a:extLst>
              <a:ext uri="{FF2B5EF4-FFF2-40B4-BE49-F238E27FC236}">
                <a16:creationId xmlns:a16="http://schemas.microsoft.com/office/drawing/2014/main" id="{F674A1D3-48AE-025F-0199-C0FA2F29BDD4}"/>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Tree>
    <p:extLst>
      <p:ext uri="{BB962C8B-B14F-4D97-AF65-F5344CB8AC3E}">
        <p14:creationId xmlns:p14="http://schemas.microsoft.com/office/powerpoint/2010/main" val="208988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B49D8-5C13-1FB7-2CFC-4D914C66B6D8}"/>
            </a:ext>
          </a:extLst>
        </p:cNvPr>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7B397C7C-5083-36FD-F644-6FAE033B8BAD}"/>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1325B678-2680-E7A5-7115-88DAA301494E}"/>
              </a:ext>
            </a:extLst>
          </p:cNvPr>
          <p:cNvSpPr>
            <a:spLocks noGrp="1"/>
          </p:cNvSpPr>
          <p:nvPr>
            <p:ph type="sldNum" sz="quarter" idx="12"/>
          </p:nvPr>
        </p:nvSpPr>
        <p:spPr/>
        <p:txBody>
          <a:bodyPr/>
          <a:lstStyle/>
          <a:p>
            <a:fld id="{48BC4897-B952-4931-B1F4-3DD178FA707B}" type="slidenum">
              <a:rPr lang="es-ES" smtClean="0"/>
              <a:t>13</a:t>
            </a:fld>
            <a:endParaRPr lang="es-ES"/>
          </a:p>
        </p:txBody>
      </p:sp>
      <p:pic>
        <p:nvPicPr>
          <p:cNvPr id="3078" name="Picture 6" descr="Resultado de imagen de efectos funcionales en el cerebro de lapractica del mindfulness">
            <a:extLst>
              <a:ext uri="{FF2B5EF4-FFF2-40B4-BE49-F238E27FC236}">
                <a16:creationId xmlns:a16="http://schemas.microsoft.com/office/drawing/2014/main" id="{4C8E04A9-C672-541E-FE1F-9FFE4C6B06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875" y="1039930"/>
            <a:ext cx="7280107" cy="40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0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E3132-DCD4-5A85-9D85-721C0620FFA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50EF687-F6BB-9A46-0F03-1ECD64DB10A7}"/>
              </a:ext>
            </a:extLst>
          </p:cNvPr>
          <p:cNvSpPr>
            <a:spLocks noGrp="1"/>
          </p:cNvSpPr>
          <p:nvPr>
            <p:ph type="title"/>
          </p:nvPr>
        </p:nvSpPr>
        <p:spPr>
          <a:xfrm>
            <a:off x="423475" y="609600"/>
            <a:ext cx="9523412" cy="908824"/>
          </a:xfrm>
        </p:spPr>
        <p:txBody>
          <a:bodyPr>
            <a:normAutofit/>
          </a:bodyPr>
          <a:lstStyle/>
          <a:p>
            <a:pPr algn="ctr"/>
            <a:r>
              <a:rPr lang="es-ES" b="1" dirty="0"/>
              <a:t>PRÁCTICA: ATENCIÓN A LARESPIRACIÓN</a:t>
            </a:r>
            <a:endParaRPr lang="es-ES" b="1" dirty="0">
              <a:solidFill>
                <a:schemeClr val="tx1"/>
              </a:solidFill>
            </a:endParaRPr>
          </a:p>
        </p:txBody>
      </p:sp>
      <p:sp>
        <p:nvSpPr>
          <p:cNvPr id="4" name="Marcador de texto 3">
            <a:extLst>
              <a:ext uri="{FF2B5EF4-FFF2-40B4-BE49-F238E27FC236}">
                <a16:creationId xmlns:a16="http://schemas.microsoft.com/office/drawing/2014/main" id="{0DB215B8-4D41-0A75-FAA4-E4712B4050B5}"/>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87628B1F-DBD9-1C11-74E9-840B0DB1BB27}"/>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9F71E7DA-DA6F-8DB4-472D-99ACC4347AF5}"/>
              </a:ext>
            </a:extLst>
          </p:cNvPr>
          <p:cNvSpPr>
            <a:spLocks noGrp="1"/>
          </p:cNvSpPr>
          <p:nvPr>
            <p:ph type="sldNum" sz="quarter" idx="12"/>
          </p:nvPr>
        </p:nvSpPr>
        <p:spPr/>
        <p:txBody>
          <a:bodyPr/>
          <a:lstStyle/>
          <a:p>
            <a:fld id="{48BC4897-B952-4931-B1F4-3DD178FA707B}" type="slidenum">
              <a:rPr lang="es-ES" smtClean="0"/>
              <a:t>14</a:t>
            </a:fld>
            <a:endParaRPr lang="es-ES"/>
          </a:p>
        </p:txBody>
      </p:sp>
      <p:sp>
        <p:nvSpPr>
          <p:cNvPr id="5" name="Marcador de texto 3">
            <a:extLst>
              <a:ext uri="{FF2B5EF4-FFF2-40B4-BE49-F238E27FC236}">
                <a16:creationId xmlns:a16="http://schemas.microsoft.com/office/drawing/2014/main" id="{F2C4E2C2-32A8-1745-071E-B620BB7011C4}"/>
              </a:ext>
            </a:extLst>
          </p:cNvPr>
          <p:cNvSpPr txBox="1">
            <a:spLocks/>
          </p:cNvSpPr>
          <p:nvPr/>
        </p:nvSpPr>
        <p:spPr>
          <a:xfrm>
            <a:off x="914400" y="1749189"/>
            <a:ext cx="10738624" cy="314909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7" name="Marcador de texto 3">
            <a:extLst>
              <a:ext uri="{FF2B5EF4-FFF2-40B4-BE49-F238E27FC236}">
                <a16:creationId xmlns:a16="http://schemas.microsoft.com/office/drawing/2014/main" id="{E4A8BD77-42D6-BFDD-B10F-8A9140D42818}"/>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0" name="CuadroTexto 9">
            <a:extLst>
              <a:ext uri="{FF2B5EF4-FFF2-40B4-BE49-F238E27FC236}">
                <a16:creationId xmlns:a16="http://schemas.microsoft.com/office/drawing/2014/main" id="{BF98ACE7-9B61-3A58-D302-A7999B285D0C}"/>
              </a:ext>
            </a:extLst>
          </p:cNvPr>
          <p:cNvSpPr txBox="1"/>
          <p:nvPr/>
        </p:nvSpPr>
        <p:spPr>
          <a:xfrm>
            <a:off x="1401766" y="1997839"/>
            <a:ext cx="9258800" cy="3416320"/>
          </a:xfrm>
          <a:prstGeom prst="rect">
            <a:avLst/>
          </a:prstGeom>
          <a:noFill/>
        </p:spPr>
        <p:txBody>
          <a:bodyPr wrap="square">
            <a:spAutoFit/>
          </a:bodyPr>
          <a:lstStyle/>
          <a:p>
            <a:pPr algn="just"/>
            <a:r>
              <a:rPr lang="es-ES" sz="2400" dirty="0"/>
              <a:t>La respiración es la base de la vida. </a:t>
            </a:r>
          </a:p>
          <a:p>
            <a:pPr algn="just"/>
            <a:r>
              <a:rPr lang="es-ES" sz="2400" dirty="0"/>
              <a:t>Acogerla, sentirla, dejarla marchar. </a:t>
            </a:r>
          </a:p>
          <a:p>
            <a:pPr algn="just"/>
            <a:r>
              <a:rPr lang="es-ES" sz="2400" dirty="0"/>
              <a:t>PRÁCTICA • Siéntate tal y como lo haces en tu práctica de meditación cotidiana. Sigue las instrucciones de este audio para trabajar con tu respiración: </a:t>
            </a:r>
            <a:r>
              <a:rPr lang="es-ES" sz="2400" dirty="0">
                <a:hlinkClick r:id="rId2"/>
              </a:rPr>
              <a:t>https://www.youtube.com/watch?v=ag2m7PcvHaA</a:t>
            </a:r>
            <a:r>
              <a:rPr lang="es-ES" sz="2400" dirty="0"/>
              <a:t> </a:t>
            </a:r>
          </a:p>
          <a:p>
            <a:pPr algn="just"/>
            <a:r>
              <a:rPr lang="es-ES" sz="2400" dirty="0"/>
              <a:t>Durante el día detente regularmente y observa durante un instante tu respiración. Si te sientes ansioso, descentrado, haz unos minutos de respiración consciente. Respiración: es un movimiento involuntario que se hace en ti. Solo debes aceptarlo y no interferir en él. </a:t>
            </a:r>
          </a:p>
        </p:txBody>
      </p:sp>
      <p:pic>
        <p:nvPicPr>
          <p:cNvPr id="5122" name="Picture 2" descr="Resultado de imagen de Respiracion Dibujo Mindfulness">
            <a:extLst>
              <a:ext uri="{FF2B5EF4-FFF2-40B4-BE49-F238E27FC236}">
                <a16:creationId xmlns:a16="http://schemas.microsoft.com/office/drawing/2014/main" id="{BE72A55E-E94E-3EB4-5724-12D981B47370}"/>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9394998" y="364985"/>
            <a:ext cx="2258026" cy="219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350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FA72-D453-60AB-CBEE-1D5D1323401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2DE7D2-6268-CF73-0985-1AAE1A130BCB}"/>
              </a:ext>
            </a:extLst>
          </p:cNvPr>
          <p:cNvSpPr>
            <a:spLocks noGrp="1"/>
          </p:cNvSpPr>
          <p:nvPr>
            <p:ph type="title"/>
          </p:nvPr>
        </p:nvSpPr>
        <p:spPr>
          <a:xfrm>
            <a:off x="1047944" y="621331"/>
            <a:ext cx="9523412" cy="908824"/>
          </a:xfrm>
        </p:spPr>
        <p:txBody>
          <a:bodyPr>
            <a:normAutofit fontScale="90000"/>
          </a:bodyPr>
          <a:lstStyle/>
          <a:p>
            <a:pPr algn="ctr"/>
            <a:r>
              <a:rPr lang="es-ES" b="1" dirty="0"/>
              <a:t>PRÁCTICA: ATENCIÓN A LAS SENSACIONES CORPORALES</a:t>
            </a:r>
            <a:endParaRPr lang="es-ES" b="1" dirty="0">
              <a:solidFill>
                <a:schemeClr val="tx1"/>
              </a:solidFill>
            </a:endParaRPr>
          </a:p>
        </p:txBody>
      </p:sp>
      <p:sp>
        <p:nvSpPr>
          <p:cNvPr id="4" name="Marcador de texto 3">
            <a:extLst>
              <a:ext uri="{FF2B5EF4-FFF2-40B4-BE49-F238E27FC236}">
                <a16:creationId xmlns:a16="http://schemas.microsoft.com/office/drawing/2014/main" id="{71C9D74F-2264-93F9-92A7-568F11D9488D}"/>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89286E81-C35F-C629-D8BB-A01A88347699}"/>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AFDFA0E5-160F-7BAE-3396-5A28A3F71FAA}"/>
              </a:ext>
            </a:extLst>
          </p:cNvPr>
          <p:cNvSpPr>
            <a:spLocks noGrp="1"/>
          </p:cNvSpPr>
          <p:nvPr>
            <p:ph type="sldNum" sz="quarter" idx="12"/>
          </p:nvPr>
        </p:nvSpPr>
        <p:spPr/>
        <p:txBody>
          <a:bodyPr/>
          <a:lstStyle/>
          <a:p>
            <a:fld id="{48BC4897-B952-4931-B1F4-3DD178FA707B}" type="slidenum">
              <a:rPr lang="es-ES" smtClean="0"/>
              <a:t>15</a:t>
            </a:fld>
            <a:endParaRPr lang="es-ES"/>
          </a:p>
        </p:txBody>
      </p:sp>
      <p:sp>
        <p:nvSpPr>
          <p:cNvPr id="5" name="Marcador de texto 3">
            <a:extLst>
              <a:ext uri="{FF2B5EF4-FFF2-40B4-BE49-F238E27FC236}">
                <a16:creationId xmlns:a16="http://schemas.microsoft.com/office/drawing/2014/main" id="{3FD7C207-0044-0621-373E-B4E975A68B61}"/>
              </a:ext>
            </a:extLst>
          </p:cNvPr>
          <p:cNvSpPr txBox="1">
            <a:spLocks/>
          </p:cNvSpPr>
          <p:nvPr/>
        </p:nvSpPr>
        <p:spPr>
          <a:xfrm>
            <a:off x="914400" y="1749189"/>
            <a:ext cx="10738624" cy="314909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7" name="Marcador de texto 3">
            <a:extLst>
              <a:ext uri="{FF2B5EF4-FFF2-40B4-BE49-F238E27FC236}">
                <a16:creationId xmlns:a16="http://schemas.microsoft.com/office/drawing/2014/main" id="{FFA1EE09-E2A5-5E49-A9B2-C7E054298D97}"/>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0" name="CuadroTexto 9">
            <a:extLst>
              <a:ext uri="{FF2B5EF4-FFF2-40B4-BE49-F238E27FC236}">
                <a16:creationId xmlns:a16="http://schemas.microsoft.com/office/drawing/2014/main" id="{ABE26CED-FEAA-68FC-593B-1DDAB04B04F8}"/>
              </a:ext>
            </a:extLst>
          </p:cNvPr>
          <p:cNvSpPr txBox="1"/>
          <p:nvPr/>
        </p:nvSpPr>
        <p:spPr>
          <a:xfrm>
            <a:off x="1401766" y="1997839"/>
            <a:ext cx="9258800" cy="2308324"/>
          </a:xfrm>
          <a:prstGeom prst="rect">
            <a:avLst/>
          </a:prstGeom>
          <a:noFill/>
        </p:spPr>
        <p:txBody>
          <a:bodyPr wrap="square">
            <a:spAutoFit/>
          </a:bodyPr>
          <a:lstStyle/>
          <a:p>
            <a:pPr algn="just"/>
            <a:r>
              <a:rPr lang="es-ES" sz="2400" dirty="0"/>
              <a:t>La atención al cuerpo nos permite vivir plenamente. Nos aporta sabiduría y libertad. Los elementos de nuestro cuerpo pueden construir la puerta de entrada a nuestras historias ocultas y a los patrones fuera de nuestra consciencia. </a:t>
            </a:r>
          </a:p>
          <a:p>
            <a:pPr algn="ctr"/>
            <a:r>
              <a:rPr lang="es-ES" sz="2400" i="1" dirty="0"/>
              <a:t>“No existe ninguna realidad excepto la que encontramos dentro de nosotros. Por eso tanta gente vive una vida irreal”. Herman Hess </a:t>
            </a:r>
          </a:p>
        </p:txBody>
      </p:sp>
      <p:sp>
        <p:nvSpPr>
          <p:cNvPr id="9" name="CuadroTexto 8">
            <a:extLst>
              <a:ext uri="{FF2B5EF4-FFF2-40B4-BE49-F238E27FC236}">
                <a16:creationId xmlns:a16="http://schemas.microsoft.com/office/drawing/2014/main" id="{36A12D84-0757-0B62-EAE4-52503CD46CF5}"/>
              </a:ext>
            </a:extLst>
          </p:cNvPr>
          <p:cNvSpPr txBox="1"/>
          <p:nvPr/>
        </p:nvSpPr>
        <p:spPr>
          <a:xfrm>
            <a:off x="1227278" y="4116153"/>
            <a:ext cx="6560205" cy="830997"/>
          </a:xfrm>
          <a:prstGeom prst="rect">
            <a:avLst/>
          </a:prstGeom>
          <a:noFill/>
        </p:spPr>
        <p:txBody>
          <a:bodyPr wrap="square">
            <a:spAutoFit/>
          </a:bodyPr>
          <a:lstStyle/>
          <a:p>
            <a:r>
              <a:rPr lang="es-ES" sz="2400" dirty="0">
                <a:hlinkClick r:id="rId2"/>
              </a:rPr>
              <a:t>Observa tus sensaciones corporales con atención plena (meditación guiada) | #QuiénSoy</a:t>
            </a:r>
            <a:endParaRPr lang="es-ES" sz="2400" dirty="0"/>
          </a:p>
        </p:txBody>
      </p:sp>
      <p:pic>
        <p:nvPicPr>
          <p:cNvPr id="6146" name="Picture 2" descr="Resultado de imagen de  Dibujo Mindfulness sensaciones corporales">
            <a:extLst>
              <a:ext uri="{FF2B5EF4-FFF2-40B4-BE49-F238E27FC236}">
                <a16:creationId xmlns:a16="http://schemas.microsoft.com/office/drawing/2014/main" id="{CA0D820D-507D-484A-AF96-BAC6D30B6921}"/>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46539" y="4342452"/>
            <a:ext cx="1679413" cy="1778619"/>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6CEA00A8-98EB-8F47-4AD2-42492E75F51B}"/>
              </a:ext>
            </a:extLst>
          </p:cNvPr>
          <p:cNvSpPr txBox="1"/>
          <p:nvPr/>
        </p:nvSpPr>
        <p:spPr>
          <a:xfrm>
            <a:off x="1142710" y="5077203"/>
            <a:ext cx="6099716" cy="461665"/>
          </a:xfrm>
          <a:prstGeom prst="rect">
            <a:avLst/>
          </a:prstGeom>
          <a:noFill/>
        </p:spPr>
        <p:txBody>
          <a:bodyPr wrap="square">
            <a:spAutoFit/>
          </a:bodyPr>
          <a:lstStyle/>
          <a:p>
            <a:r>
              <a:rPr lang="es-ES" sz="2400" dirty="0">
                <a:hlinkClick r:id="rId4"/>
              </a:rPr>
              <a:t>Práctica guiada de MINDFULNESS - </a:t>
            </a:r>
            <a:r>
              <a:rPr lang="es-ES" sz="2400" dirty="0" err="1">
                <a:hlinkClick r:id="rId4"/>
              </a:rPr>
              <a:t>Body</a:t>
            </a:r>
            <a:r>
              <a:rPr lang="es-ES" sz="2400" dirty="0">
                <a:hlinkClick r:id="rId4"/>
              </a:rPr>
              <a:t> </a:t>
            </a:r>
            <a:r>
              <a:rPr lang="es-ES" sz="2400" dirty="0" err="1">
                <a:hlinkClick r:id="rId4"/>
              </a:rPr>
              <a:t>Scan</a:t>
            </a:r>
            <a:endParaRPr lang="es-ES" sz="2400" dirty="0"/>
          </a:p>
        </p:txBody>
      </p:sp>
    </p:spTree>
    <p:extLst>
      <p:ext uri="{BB962C8B-B14F-4D97-AF65-F5344CB8AC3E}">
        <p14:creationId xmlns:p14="http://schemas.microsoft.com/office/powerpoint/2010/main" val="191412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2EE7C-2A48-4B7A-54D7-6616678FD50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450F42-C984-166E-224E-04A5B9A34CE3}"/>
              </a:ext>
            </a:extLst>
          </p:cNvPr>
          <p:cNvSpPr>
            <a:spLocks noGrp="1"/>
          </p:cNvSpPr>
          <p:nvPr>
            <p:ph type="title"/>
          </p:nvPr>
        </p:nvSpPr>
        <p:spPr>
          <a:xfrm>
            <a:off x="1312555" y="65901"/>
            <a:ext cx="9523412" cy="908824"/>
          </a:xfrm>
        </p:spPr>
        <p:txBody>
          <a:bodyPr>
            <a:normAutofit/>
          </a:bodyPr>
          <a:lstStyle/>
          <a:p>
            <a:pPr algn="ctr"/>
            <a:r>
              <a:rPr lang="es-ES" b="1" dirty="0"/>
              <a:t>PRÁCTICA: ATENCIÓN A LAS EMOCIONES</a:t>
            </a:r>
            <a:endParaRPr lang="es-ES" b="1" dirty="0">
              <a:solidFill>
                <a:schemeClr val="tx1"/>
              </a:solidFill>
            </a:endParaRPr>
          </a:p>
        </p:txBody>
      </p:sp>
      <p:sp>
        <p:nvSpPr>
          <p:cNvPr id="4" name="Marcador de texto 3">
            <a:extLst>
              <a:ext uri="{FF2B5EF4-FFF2-40B4-BE49-F238E27FC236}">
                <a16:creationId xmlns:a16="http://schemas.microsoft.com/office/drawing/2014/main" id="{3595273C-BB97-2EFE-34B7-1BBB01071016}"/>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CB1D27E0-9023-028E-6A1C-90D309248E1D}"/>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61A88C1E-CACD-26A6-4F1F-DA2FB4FDB6B8}"/>
              </a:ext>
            </a:extLst>
          </p:cNvPr>
          <p:cNvSpPr>
            <a:spLocks noGrp="1"/>
          </p:cNvSpPr>
          <p:nvPr>
            <p:ph type="sldNum" sz="quarter" idx="12"/>
          </p:nvPr>
        </p:nvSpPr>
        <p:spPr/>
        <p:txBody>
          <a:bodyPr/>
          <a:lstStyle/>
          <a:p>
            <a:fld id="{48BC4897-B952-4931-B1F4-3DD178FA707B}" type="slidenum">
              <a:rPr lang="es-ES" smtClean="0"/>
              <a:t>16</a:t>
            </a:fld>
            <a:endParaRPr lang="es-ES"/>
          </a:p>
        </p:txBody>
      </p:sp>
      <p:sp>
        <p:nvSpPr>
          <p:cNvPr id="5" name="Marcador de texto 3">
            <a:extLst>
              <a:ext uri="{FF2B5EF4-FFF2-40B4-BE49-F238E27FC236}">
                <a16:creationId xmlns:a16="http://schemas.microsoft.com/office/drawing/2014/main" id="{58B51CD8-042C-262E-955C-C84F2DF967A4}"/>
              </a:ext>
            </a:extLst>
          </p:cNvPr>
          <p:cNvSpPr txBox="1">
            <a:spLocks/>
          </p:cNvSpPr>
          <p:nvPr/>
        </p:nvSpPr>
        <p:spPr>
          <a:xfrm>
            <a:off x="914400" y="1749189"/>
            <a:ext cx="10738624" cy="314909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7" name="Marcador de texto 3">
            <a:extLst>
              <a:ext uri="{FF2B5EF4-FFF2-40B4-BE49-F238E27FC236}">
                <a16:creationId xmlns:a16="http://schemas.microsoft.com/office/drawing/2014/main" id="{B94FFCA3-0C7E-0C03-01A0-21A8DEC73259}"/>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0" name="CuadroTexto 9">
            <a:extLst>
              <a:ext uri="{FF2B5EF4-FFF2-40B4-BE49-F238E27FC236}">
                <a16:creationId xmlns:a16="http://schemas.microsoft.com/office/drawing/2014/main" id="{57B39D2F-6DFB-CE87-D6D7-CC772263F246}"/>
              </a:ext>
            </a:extLst>
          </p:cNvPr>
          <p:cNvSpPr txBox="1"/>
          <p:nvPr/>
        </p:nvSpPr>
        <p:spPr>
          <a:xfrm>
            <a:off x="1357161" y="974725"/>
            <a:ext cx="9258800" cy="3785652"/>
          </a:xfrm>
          <a:prstGeom prst="rect">
            <a:avLst/>
          </a:prstGeom>
          <a:noFill/>
        </p:spPr>
        <p:txBody>
          <a:bodyPr wrap="square">
            <a:spAutoFit/>
          </a:bodyPr>
          <a:lstStyle/>
          <a:p>
            <a:pPr algn="just"/>
            <a:r>
              <a:rPr lang="es-ES" sz="2400" dirty="0"/>
              <a:t>La negación de las emociones y sentimientos genera conflicto. Las emociones primarias están fluyendo constantemente en nosotros, pero a veces pensamos que eso no debería ser así. Es entonces cuando apartamos experiencias que calificamos de “desagradables”. El proceso en la atención plena consta de 4 fases: reconocimiento, aceptación, investigación y no identificación. </a:t>
            </a:r>
          </a:p>
          <a:p>
            <a:pPr algn="ctr"/>
            <a:r>
              <a:rPr lang="es-ES" sz="2400" i="1" dirty="0"/>
              <a:t>“Resulta de gran ayuda comprender que las emociones que tenemos, las negativas y las positivas, son exactamente lo que necesitamos para sentirnos totalmente humanos, para estar totalmente despiertos, totalmente vivos”. </a:t>
            </a:r>
            <a:r>
              <a:rPr lang="es-ES" sz="2400" i="1" dirty="0" err="1"/>
              <a:t>Pema</a:t>
            </a:r>
            <a:r>
              <a:rPr lang="es-ES" sz="2400" i="1" dirty="0"/>
              <a:t> </a:t>
            </a:r>
            <a:r>
              <a:rPr lang="es-ES" sz="2400" i="1" dirty="0" err="1"/>
              <a:t>Chrödrön</a:t>
            </a:r>
            <a:r>
              <a:rPr lang="es-ES" sz="2400" i="1" dirty="0"/>
              <a:t> </a:t>
            </a:r>
          </a:p>
        </p:txBody>
      </p:sp>
      <p:sp>
        <p:nvSpPr>
          <p:cNvPr id="11" name="CuadroTexto 10">
            <a:extLst>
              <a:ext uri="{FF2B5EF4-FFF2-40B4-BE49-F238E27FC236}">
                <a16:creationId xmlns:a16="http://schemas.microsoft.com/office/drawing/2014/main" id="{6F28725E-C3C6-11EB-1721-02A37D9C6BE0}"/>
              </a:ext>
            </a:extLst>
          </p:cNvPr>
          <p:cNvSpPr txBox="1"/>
          <p:nvPr/>
        </p:nvSpPr>
        <p:spPr>
          <a:xfrm>
            <a:off x="1233509" y="4754387"/>
            <a:ext cx="6099716" cy="830997"/>
          </a:xfrm>
          <a:prstGeom prst="rect">
            <a:avLst/>
          </a:prstGeom>
          <a:noFill/>
        </p:spPr>
        <p:txBody>
          <a:bodyPr wrap="square">
            <a:spAutoFit/>
          </a:bodyPr>
          <a:lstStyle/>
          <a:p>
            <a:r>
              <a:rPr lang="es-ES" sz="2400" dirty="0">
                <a:hlinkClick r:id="rId2"/>
              </a:rPr>
              <a:t>Práctica guiada de MINDFULNESS - Atención a las Emociones</a:t>
            </a:r>
            <a:endParaRPr lang="es-ES" sz="2400" dirty="0"/>
          </a:p>
        </p:txBody>
      </p:sp>
      <p:pic>
        <p:nvPicPr>
          <p:cNvPr id="7170" name="Picture 2" descr="Resultado de imagen de  Dibujo Mindfulness emociones">
            <a:extLst>
              <a:ext uri="{FF2B5EF4-FFF2-40B4-BE49-F238E27FC236}">
                <a16:creationId xmlns:a16="http://schemas.microsoft.com/office/drawing/2014/main" id="{14F9F272-66FB-4860-3EC5-0B0AF0766BB4}"/>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355528" y="4419135"/>
            <a:ext cx="2290530" cy="189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3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F0F6C-B3C8-875D-27E6-800C69F4E9D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769D86-3DB3-D919-1D21-6790FE35B571}"/>
              </a:ext>
            </a:extLst>
          </p:cNvPr>
          <p:cNvSpPr>
            <a:spLocks noGrp="1"/>
          </p:cNvSpPr>
          <p:nvPr>
            <p:ph type="title"/>
          </p:nvPr>
        </p:nvSpPr>
        <p:spPr>
          <a:xfrm>
            <a:off x="1312555" y="65901"/>
            <a:ext cx="9523412" cy="908824"/>
          </a:xfrm>
        </p:spPr>
        <p:txBody>
          <a:bodyPr>
            <a:normAutofit/>
          </a:bodyPr>
          <a:lstStyle/>
          <a:p>
            <a:pPr algn="ctr"/>
            <a:r>
              <a:rPr lang="es-ES" b="1" dirty="0"/>
              <a:t>PRÁCTICA: ATENCIÓN A los pensamientos</a:t>
            </a:r>
            <a:endParaRPr lang="es-ES" b="1" dirty="0">
              <a:solidFill>
                <a:schemeClr val="tx1"/>
              </a:solidFill>
            </a:endParaRPr>
          </a:p>
        </p:txBody>
      </p:sp>
      <p:sp>
        <p:nvSpPr>
          <p:cNvPr id="4" name="Marcador de texto 3">
            <a:extLst>
              <a:ext uri="{FF2B5EF4-FFF2-40B4-BE49-F238E27FC236}">
                <a16:creationId xmlns:a16="http://schemas.microsoft.com/office/drawing/2014/main" id="{B87DA872-9D2A-9E01-B528-95C1F5BFDB84}"/>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64B3E4ED-33E7-1939-BF07-BCE8DDB4CEB4}"/>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3B2C2EDE-1359-CD8C-0853-460336E0CA25}"/>
              </a:ext>
            </a:extLst>
          </p:cNvPr>
          <p:cNvSpPr>
            <a:spLocks noGrp="1"/>
          </p:cNvSpPr>
          <p:nvPr>
            <p:ph type="sldNum" sz="quarter" idx="12"/>
          </p:nvPr>
        </p:nvSpPr>
        <p:spPr/>
        <p:txBody>
          <a:bodyPr/>
          <a:lstStyle/>
          <a:p>
            <a:fld id="{48BC4897-B952-4931-B1F4-3DD178FA707B}" type="slidenum">
              <a:rPr lang="es-ES" smtClean="0"/>
              <a:t>17</a:t>
            </a:fld>
            <a:endParaRPr lang="es-ES"/>
          </a:p>
        </p:txBody>
      </p:sp>
      <p:sp>
        <p:nvSpPr>
          <p:cNvPr id="5" name="Marcador de texto 3">
            <a:extLst>
              <a:ext uri="{FF2B5EF4-FFF2-40B4-BE49-F238E27FC236}">
                <a16:creationId xmlns:a16="http://schemas.microsoft.com/office/drawing/2014/main" id="{E41F99F3-641E-81B5-0DFE-A9718B441FD5}"/>
              </a:ext>
            </a:extLst>
          </p:cNvPr>
          <p:cNvSpPr txBox="1">
            <a:spLocks/>
          </p:cNvSpPr>
          <p:nvPr/>
        </p:nvSpPr>
        <p:spPr>
          <a:xfrm>
            <a:off x="1137155" y="4210967"/>
            <a:ext cx="8663112" cy="1797265"/>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es-ES" sz="2400" dirty="0">
                <a:hlinkClick r:id="rId2"/>
              </a:rPr>
              <a:t>Práctica guiada de MINDFULNESS - Atención a los Pensamientos</a:t>
            </a:r>
            <a:endParaRPr lang="es-ES" sz="2400" b="1" dirty="0"/>
          </a:p>
        </p:txBody>
      </p:sp>
      <p:sp>
        <p:nvSpPr>
          <p:cNvPr id="7" name="Marcador de texto 3">
            <a:extLst>
              <a:ext uri="{FF2B5EF4-FFF2-40B4-BE49-F238E27FC236}">
                <a16:creationId xmlns:a16="http://schemas.microsoft.com/office/drawing/2014/main" id="{49480D93-51B6-00A5-7DA9-4984301C8515}"/>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0" name="CuadroTexto 9">
            <a:extLst>
              <a:ext uri="{FF2B5EF4-FFF2-40B4-BE49-F238E27FC236}">
                <a16:creationId xmlns:a16="http://schemas.microsoft.com/office/drawing/2014/main" id="{DC8C1413-2E21-5650-1873-C1ECF2934CF2}"/>
              </a:ext>
            </a:extLst>
          </p:cNvPr>
          <p:cNvSpPr txBox="1"/>
          <p:nvPr/>
        </p:nvSpPr>
        <p:spPr>
          <a:xfrm>
            <a:off x="1357161" y="974725"/>
            <a:ext cx="9258800" cy="3416320"/>
          </a:xfrm>
          <a:prstGeom prst="rect">
            <a:avLst/>
          </a:prstGeom>
          <a:noFill/>
        </p:spPr>
        <p:txBody>
          <a:bodyPr wrap="square">
            <a:spAutoFit/>
          </a:bodyPr>
          <a:lstStyle/>
          <a:p>
            <a:pPr algn="just"/>
            <a:r>
              <a:rPr lang="es-ES" sz="2400"/>
              <a:t>Gran parte de nuestro sufrimiento mental proviene de lo mucho que nos enganchamos a nuestras creencias. El primer paso para trabajar con el contenido de la mente, es observar el flujo inagotable de pensamientos. Los pensamientos siempre son parciales y falsos, ya que no pueden contemplar toda la complejidad de elementos de un instante. Esta práctica pretende atender plenamente a los pensamientos, sin enredarse en ellos, sin perderse en su contenido. </a:t>
            </a:r>
          </a:p>
          <a:p>
            <a:pPr algn="ctr"/>
            <a:r>
              <a:rPr lang="es-ES" sz="2400" i="1"/>
              <a:t>“Quién ve el momento presente ve todo lo que ha sucedido en toda la eternidad y lo que sucederá en la infinitud del tiempo” Marco Aurelio</a:t>
            </a:r>
            <a:endParaRPr lang="es-ES" sz="2400" i="1" dirty="0"/>
          </a:p>
        </p:txBody>
      </p:sp>
      <p:pic>
        <p:nvPicPr>
          <p:cNvPr id="8194" name="Picture 2" descr="Resultado de imagen de  Dibujo Mindfulness pensamientos">
            <a:extLst>
              <a:ext uri="{FF2B5EF4-FFF2-40B4-BE49-F238E27FC236}">
                <a16:creationId xmlns:a16="http://schemas.microsoft.com/office/drawing/2014/main" id="{341A68DA-D926-9208-A743-7F4CEC59EECD}"/>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0289442" y="3818422"/>
            <a:ext cx="1515936" cy="169111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FBA0AB7-5724-AF89-4619-149E384C6402}"/>
              </a:ext>
            </a:extLst>
          </p:cNvPr>
          <p:cNvSpPr txBox="1"/>
          <p:nvPr/>
        </p:nvSpPr>
        <p:spPr>
          <a:xfrm>
            <a:off x="1137155" y="4659696"/>
            <a:ext cx="8815234" cy="830997"/>
          </a:xfrm>
          <a:prstGeom prst="rect">
            <a:avLst/>
          </a:prstGeom>
          <a:noFill/>
        </p:spPr>
        <p:txBody>
          <a:bodyPr wrap="square">
            <a:spAutoFit/>
          </a:bodyPr>
          <a:lstStyle/>
          <a:p>
            <a:r>
              <a:rPr lang="es-ES" sz="2400">
                <a:hlinkClick r:id="rId4"/>
              </a:rPr>
              <a:t>Práctica Formal MINDFULNESS - Libera Tus Pensamientos – YouTube</a:t>
            </a:r>
            <a:endParaRPr lang="es-ES" sz="2400"/>
          </a:p>
          <a:p>
            <a:endParaRPr lang="es-ES" sz="2400" dirty="0"/>
          </a:p>
        </p:txBody>
      </p:sp>
      <p:sp>
        <p:nvSpPr>
          <p:cNvPr id="13" name="CuadroTexto 12">
            <a:extLst>
              <a:ext uri="{FF2B5EF4-FFF2-40B4-BE49-F238E27FC236}">
                <a16:creationId xmlns:a16="http://schemas.microsoft.com/office/drawing/2014/main" id="{8471E29D-34B5-F0E8-924B-63E34FAAE4F4}"/>
              </a:ext>
            </a:extLst>
          </p:cNvPr>
          <p:cNvSpPr txBox="1"/>
          <p:nvPr/>
        </p:nvSpPr>
        <p:spPr>
          <a:xfrm>
            <a:off x="1137155" y="5239983"/>
            <a:ext cx="6099716" cy="830997"/>
          </a:xfrm>
          <a:prstGeom prst="rect">
            <a:avLst/>
          </a:prstGeom>
          <a:noFill/>
        </p:spPr>
        <p:txBody>
          <a:bodyPr wrap="square">
            <a:spAutoFit/>
          </a:bodyPr>
          <a:lstStyle/>
          <a:p>
            <a:r>
              <a:rPr lang="es-ES" sz="2400" dirty="0">
                <a:hlinkClick r:id="rId5"/>
              </a:rPr>
              <a:t>Práctica Formal MINDFULNESS - Desapego del Yo</a:t>
            </a:r>
            <a:endParaRPr lang="es-ES" sz="2400" dirty="0"/>
          </a:p>
        </p:txBody>
      </p:sp>
    </p:spTree>
    <p:extLst>
      <p:ext uri="{BB962C8B-B14F-4D97-AF65-F5344CB8AC3E}">
        <p14:creationId xmlns:p14="http://schemas.microsoft.com/office/powerpoint/2010/main" val="19327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7AC48-1373-EA1F-1BAD-E813DA4CA4A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A99795A-54AD-8CFC-7586-17C9064182B4}"/>
              </a:ext>
            </a:extLst>
          </p:cNvPr>
          <p:cNvSpPr>
            <a:spLocks noGrp="1"/>
          </p:cNvSpPr>
          <p:nvPr>
            <p:ph type="title"/>
          </p:nvPr>
        </p:nvSpPr>
        <p:spPr>
          <a:xfrm>
            <a:off x="1312555" y="65901"/>
            <a:ext cx="9523412" cy="908824"/>
          </a:xfrm>
        </p:spPr>
        <p:txBody>
          <a:bodyPr>
            <a:normAutofit/>
          </a:bodyPr>
          <a:lstStyle/>
          <a:p>
            <a:pPr algn="ctr"/>
            <a:r>
              <a:rPr lang="es-ES" b="1" dirty="0"/>
              <a:t>PRÁCTICA: ATENCIÓN A los estados mentales</a:t>
            </a:r>
            <a:endParaRPr lang="es-ES" b="1" dirty="0">
              <a:solidFill>
                <a:schemeClr val="tx1"/>
              </a:solidFill>
            </a:endParaRPr>
          </a:p>
        </p:txBody>
      </p:sp>
      <p:sp>
        <p:nvSpPr>
          <p:cNvPr id="4" name="Marcador de texto 3">
            <a:extLst>
              <a:ext uri="{FF2B5EF4-FFF2-40B4-BE49-F238E27FC236}">
                <a16:creationId xmlns:a16="http://schemas.microsoft.com/office/drawing/2014/main" id="{F152C3E4-B7B9-07F7-5FB9-8BC9173B2097}"/>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55AD6C38-2F0E-D396-C13C-DC0BE1107638}"/>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9B23614A-9E3F-2441-285A-4D918DA68E60}"/>
              </a:ext>
            </a:extLst>
          </p:cNvPr>
          <p:cNvSpPr>
            <a:spLocks noGrp="1"/>
          </p:cNvSpPr>
          <p:nvPr>
            <p:ph type="sldNum" sz="quarter" idx="12"/>
          </p:nvPr>
        </p:nvSpPr>
        <p:spPr/>
        <p:txBody>
          <a:bodyPr/>
          <a:lstStyle/>
          <a:p>
            <a:fld id="{48BC4897-B952-4931-B1F4-3DD178FA707B}" type="slidenum">
              <a:rPr lang="es-ES" smtClean="0"/>
              <a:t>18</a:t>
            </a:fld>
            <a:endParaRPr lang="es-ES"/>
          </a:p>
        </p:txBody>
      </p:sp>
      <p:sp>
        <p:nvSpPr>
          <p:cNvPr id="7" name="Marcador de texto 3">
            <a:extLst>
              <a:ext uri="{FF2B5EF4-FFF2-40B4-BE49-F238E27FC236}">
                <a16:creationId xmlns:a16="http://schemas.microsoft.com/office/drawing/2014/main" id="{9695F2B1-00F8-64F6-8E26-EFC1CA37420F}"/>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0" name="CuadroTexto 9">
            <a:extLst>
              <a:ext uri="{FF2B5EF4-FFF2-40B4-BE49-F238E27FC236}">
                <a16:creationId xmlns:a16="http://schemas.microsoft.com/office/drawing/2014/main" id="{96184E38-89E5-61DC-99D3-1262E5027CBC}"/>
              </a:ext>
            </a:extLst>
          </p:cNvPr>
          <p:cNvSpPr txBox="1"/>
          <p:nvPr/>
        </p:nvSpPr>
        <p:spPr>
          <a:xfrm>
            <a:off x="1444861" y="1160303"/>
            <a:ext cx="9258800" cy="1569660"/>
          </a:xfrm>
          <a:prstGeom prst="rect">
            <a:avLst/>
          </a:prstGeom>
          <a:noFill/>
        </p:spPr>
        <p:txBody>
          <a:bodyPr wrap="square">
            <a:spAutoFit/>
          </a:bodyPr>
          <a:lstStyle/>
          <a:p>
            <a:pPr algn="just"/>
            <a:r>
              <a:rPr lang="es-ES" sz="2400" dirty="0"/>
              <a:t>Observa en qué estado emocional estás. Ponle un nombre, identifícalo, reconócelo, acéptalo sin desear cambiar nada. Si tienes un día de esos en los que te sientes especialmente en tensión, preocupado o ansioso, vas a aprovechar este estado para realizar tu ejercicio. </a:t>
            </a:r>
            <a:endParaRPr lang="es-ES" sz="2400" i="1" dirty="0"/>
          </a:p>
        </p:txBody>
      </p:sp>
      <p:sp>
        <p:nvSpPr>
          <p:cNvPr id="9" name="CuadroTexto 8">
            <a:extLst>
              <a:ext uri="{FF2B5EF4-FFF2-40B4-BE49-F238E27FC236}">
                <a16:creationId xmlns:a16="http://schemas.microsoft.com/office/drawing/2014/main" id="{F0B8E63F-CCAB-0896-6718-2FEE756BFC39}"/>
              </a:ext>
            </a:extLst>
          </p:cNvPr>
          <p:cNvSpPr txBox="1"/>
          <p:nvPr/>
        </p:nvSpPr>
        <p:spPr>
          <a:xfrm>
            <a:off x="1580355" y="2800276"/>
            <a:ext cx="9081510" cy="1938992"/>
          </a:xfrm>
          <a:prstGeom prst="rect">
            <a:avLst/>
          </a:prstGeom>
          <a:noFill/>
        </p:spPr>
        <p:txBody>
          <a:bodyPr wrap="square">
            <a:spAutoFit/>
          </a:bodyPr>
          <a:lstStyle/>
          <a:p>
            <a:pPr algn="ctr"/>
            <a:r>
              <a:rPr lang="es-ES" sz="2400" i="1" dirty="0"/>
              <a:t>“La conciencia adquiere los colores de los estados que la visitan” Buda “Habla o actúa como una mente ilusoria y la desgracia te seguirá como la reda al buey que tira del carro. Habla o actúa con una mente clara y la felicidad te seguirá tan de cerca como tu sombra, inquebrantable”. </a:t>
            </a:r>
            <a:r>
              <a:rPr lang="es-ES" sz="2400" i="1" dirty="0" err="1"/>
              <a:t>Dhammapada</a:t>
            </a:r>
            <a:endParaRPr lang="es-ES" sz="2400" i="1" dirty="0"/>
          </a:p>
        </p:txBody>
      </p:sp>
      <p:sp>
        <p:nvSpPr>
          <p:cNvPr id="12" name="CuadroTexto 11">
            <a:extLst>
              <a:ext uri="{FF2B5EF4-FFF2-40B4-BE49-F238E27FC236}">
                <a16:creationId xmlns:a16="http://schemas.microsoft.com/office/drawing/2014/main" id="{158FB5E5-8EF3-6625-41F0-3BB89CE487EF}"/>
              </a:ext>
            </a:extLst>
          </p:cNvPr>
          <p:cNvSpPr txBox="1"/>
          <p:nvPr/>
        </p:nvSpPr>
        <p:spPr>
          <a:xfrm>
            <a:off x="1194118" y="4756015"/>
            <a:ext cx="6563776" cy="830997"/>
          </a:xfrm>
          <a:prstGeom prst="rect">
            <a:avLst/>
          </a:prstGeom>
          <a:noFill/>
        </p:spPr>
        <p:txBody>
          <a:bodyPr wrap="square">
            <a:spAutoFit/>
          </a:bodyPr>
          <a:lstStyle/>
          <a:p>
            <a:r>
              <a:rPr lang="es-ES" sz="2400" dirty="0">
                <a:hlinkClick r:id="rId2"/>
              </a:rPr>
              <a:t>Práctica guiada de MINDFULNESS - Atención a los Estados Mentales</a:t>
            </a:r>
            <a:endParaRPr lang="es-ES" sz="2400" dirty="0"/>
          </a:p>
        </p:txBody>
      </p:sp>
      <p:pic>
        <p:nvPicPr>
          <p:cNvPr id="9218" name="Picture 2" descr="Resultado de imagen de  Dibujo Mindfulness estados mentales">
            <a:extLst>
              <a:ext uri="{FF2B5EF4-FFF2-40B4-BE49-F238E27FC236}">
                <a16:creationId xmlns:a16="http://schemas.microsoft.com/office/drawing/2014/main" id="{0872D59F-B599-FE56-D993-CEDBC72669AC}"/>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215607" y="4391377"/>
            <a:ext cx="2355749" cy="166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9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D8444-5BB4-0AA8-8358-6671FBA952E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E461934-ACE0-2F04-6831-FD15FEABCD97}"/>
              </a:ext>
            </a:extLst>
          </p:cNvPr>
          <p:cNvSpPr>
            <a:spLocks noGrp="1"/>
          </p:cNvSpPr>
          <p:nvPr>
            <p:ph type="title"/>
          </p:nvPr>
        </p:nvSpPr>
        <p:spPr>
          <a:xfrm>
            <a:off x="1312555" y="65901"/>
            <a:ext cx="9523412" cy="908824"/>
          </a:xfrm>
        </p:spPr>
        <p:txBody>
          <a:bodyPr>
            <a:normAutofit/>
          </a:bodyPr>
          <a:lstStyle/>
          <a:p>
            <a:pPr algn="ctr"/>
            <a:r>
              <a:rPr lang="es-ES" b="1" dirty="0"/>
              <a:t>PRÁCTICA: la compasión</a:t>
            </a:r>
            <a:endParaRPr lang="es-ES" b="1" dirty="0">
              <a:solidFill>
                <a:schemeClr val="tx1"/>
              </a:solidFill>
            </a:endParaRPr>
          </a:p>
        </p:txBody>
      </p:sp>
      <p:sp>
        <p:nvSpPr>
          <p:cNvPr id="4" name="Marcador de texto 3">
            <a:extLst>
              <a:ext uri="{FF2B5EF4-FFF2-40B4-BE49-F238E27FC236}">
                <a16:creationId xmlns:a16="http://schemas.microsoft.com/office/drawing/2014/main" id="{52AF14DF-8B4F-7289-A380-02BC84D21644}"/>
              </a:ext>
            </a:extLst>
          </p:cNvPr>
          <p:cNvSpPr>
            <a:spLocks noGrp="1"/>
          </p:cNvSpPr>
          <p:nvPr>
            <p:ph type="body" sz="half" idx="2"/>
          </p:nvPr>
        </p:nvSpPr>
        <p:spPr>
          <a:xfrm>
            <a:off x="12071564" y="3244584"/>
            <a:ext cx="2819379" cy="2245158"/>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D4A1845A-2050-775E-7161-5064D08B2B90}"/>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67B0FFF6-F284-B9E1-665C-B18EAC39CA30}"/>
              </a:ext>
            </a:extLst>
          </p:cNvPr>
          <p:cNvSpPr>
            <a:spLocks noGrp="1"/>
          </p:cNvSpPr>
          <p:nvPr>
            <p:ph type="sldNum" sz="quarter" idx="12"/>
          </p:nvPr>
        </p:nvSpPr>
        <p:spPr/>
        <p:txBody>
          <a:bodyPr/>
          <a:lstStyle/>
          <a:p>
            <a:fld id="{48BC4897-B952-4931-B1F4-3DD178FA707B}" type="slidenum">
              <a:rPr lang="es-ES" smtClean="0"/>
              <a:t>19</a:t>
            </a:fld>
            <a:endParaRPr lang="es-ES"/>
          </a:p>
        </p:txBody>
      </p:sp>
      <p:sp>
        <p:nvSpPr>
          <p:cNvPr id="7" name="Marcador de texto 3">
            <a:extLst>
              <a:ext uri="{FF2B5EF4-FFF2-40B4-BE49-F238E27FC236}">
                <a16:creationId xmlns:a16="http://schemas.microsoft.com/office/drawing/2014/main" id="{256527BF-8E09-5DCF-C3CB-BBB7C60DB873}"/>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0" name="CuadroTexto 9">
            <a:extLst>
              <a:ext uri="{FF2B5EF4-FFF2-40B4-BE49-F238E27FC236}">
                <a16:creationId xmlns:a16="http://schemas.microsoft.com/office/drawing/2014/main" id="{58E897CF-1BC4-99DD-9C73-95113CA71750}"/>
              </a:ext>
            </a:extLst>
          </p:cNvPr>
          <p:cNvSpPr txBox="1"/>
          <p:nvPr/>
        </p:nvSpPr>
        <p:spPr>
          <a:xfrm>
            <a:off x="1444861" y="1160303"/>
            <a:ext cx="9258800" cy="1569660"/>
          </a:xfrm>
          <a:prstGeom prst="rect">
            <a:avLst/>
          </a:prstGeom>
          <a:noFill/>
        </p:spPr>
        <p:txBody>
          <a:bodyPr wrap="square">
            <a:spAutoFit/>
          </a:bodyPr>
          <a:lstStyle/>
          <a:p>
            <a:pPr algn="just"/>
            <a:r>
              <a:rPr lang="es-ES" sz="2400" dirty="0"/>
              <a:t>Compasión no es autocomplacencia. Es comprensión del sufrimiento y unión. </a:t>
            </a:r>
            <a:endParaRPr lang="es-ES" sz="2400" i="1" dirty="0"/>
          </a:p>
          <a:p>
            <a:pPr algn="just"/>
            <a:r>
              <a:rPr lang="es-ES" sz="2400" i="1" dirty="0"/>
              <a:t>Nos conecta desde el amor y cariño, no desde el dolor, tristeza, pena, superioridad ni poder</a:t>
            </a:r>
            <a:endParaRPr lang="es-ES" sz="2400" dirty="0"/>
          </a:p>
        </p:txBody>
      </p:sp>
      <p:sp>
        <p:nvSpPr>
          <p:cNvPr id="9" name="CuadroTexto 8">
            <a:extLst>
              <a:ext uri="{FF2B5EF4-FFF2-40B4-BE49-F238E27FC236}">
                <a16:creationId xmlns:a16="http://schemas.microsoft.com/office/drawing/2014/main" id="{B6236A85-433C-47A0-AE14-9293797C2310}"/>
              </a:ext>
            </a:extLst>
          </p:cNvPr>
          <p:cNvSpPr txBox="1"/>
          <p:nvPr/>
        </p:nvSpPr>
        <p:spPr>
          <a:xfrm>
            <a:off x="1489846" y="2795511"/>
            <a:ext cx="9081510" cy="1938992"/>
          </a:xfrm>
          <a:prstGeom prst="rect">
            <a:avLst/>
          </a:prstGeom>
          <a:noFill/>
        </p:spPr>
        <p:txBody>
          <a:bodyPr wrap="square">
            <a:spAutoFit/>
          </a:bodyPr>
          <a:lstStyle/>
          <a:p>
            <a:pPr algn="ctr"/>
            <a:r>
              <a:rPr lang="es-ES" sz="2400" dirty="0"/>
              <a:t>“La compasión es nuestra naturaleza más profunda. Surge de nuestra interconexión con todas las cosas” Jack </a:t>
            </a:r>
            <a:r>
              <a:rPr lang="es-ES" sz="2400" dirty="0" err="1"/>
              <a:t>Korfield</a:t>
            </a:r>
            <a:r>
              <a:rPr lang="es-ES" sz="2400" dirty="0"/>
              <a:t> </a:t>
            </a:r>
          </a:p>
          <a:p>
            <a:pPr algn="ctr"/>
            <a:r>
              <a:rPr lang="es-ES" sz="2400" dirty="0"/>
              <a:t>“Cuando tu miedo toca el dolor del otro, se convierte en lástima. Cuando tu amor toca el dolor del otro, se convierte en compasión.” Stephen Levine</a:t>
            </a:r>
            <a:endParaRPr lang="es-ES" sz="2400" i="1" dirty="0"/>
          </a:p>
        </p:txBody>
      </p:sp>
      <p:sp>
        <p:nvSpPr>
          <p:cNvPr id="12" name="CuadroTexto 11">
            <a:extLst>
              <a:ext uri="{FF2B5EF4-FFF2-40B4-BE49-F238E27FC236}">
                <a16:creationId xmlns:a16="http://schemas.microsoft.com/office/drawing/2014/main" id="{3897CABF-3FC2-934A-1382-B6A8600CB963}"/>
              </a:ext>
            </a:extLst>
          </p:cNvPr>
          <p:cNvSpPr txBox="1"/>
          <p:nvPr/>
        </p:nvSpPr>
        <p:spPr>
          <a:xfrm>
            <a:off x="1191079" y="4778318"/>
            <a:ext cx="6412203" cy="830997"/>
          </a:xfrm>
          <a:prstGeom prst="rect">
            <a:avLst/>
          </a:prstGeom>
          <a:noFill/>
        </p:spPr>
        <p:txBody>
          <a:bodyPr wrap="square">
            <a:spAutoFit/>
          </a:bodyPr>
          <a:lstStyle/>
          <a:p>
            <a:r>
              <a:rPr lang="es-ES" sz="2400" dirty="0">
                <a:hlinkClick r:id="rId2"/>
              </a:rPr>
              <a:t>Práctica Formal MINDFULNESS - Mi Amistad Compasiva</a:t>
            </a:r>
            <a:endParaRPr lang="es-ES" sz="2400" dirty="0"/>
          </a:p>
        </p:txBody>
      </p:sp>
      <p:pic>
        <p:nvPicPr>
          <p:cNvPr id="10242" name="Picture 2" descr="Resultado de imagen de Compasión Animada">
            <a:extLst>
              <a:ext uri="{FF2B5EF4-FFF2-40B4-BE49-F238E27FC236}">
                <a16:creationId xmlns:a16="http://schemas.microsoft.com/office/drawing/2014/main" id="{47D1A777-B2FB-4731-A0F1-B1DAC2F16225}"/>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813969" y="4386229"/>
            <a:ext cx="2485626" cy="167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0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5E56C7-6712-A8C2-826D-B8A3D2D822DE}"/>
              </a:ext>
            </a:extLst>
          </p:cNvPr>
          <p:cNvSpPr>
            <a:spLocks noGrp="1"/>
          </p:cNvSpPr>
          <p:nvPr>
            <p:ph type="title"/>
          </p:nvPr>
        </p:nvSpPr>
        <p:spPr>
          <a:xfrm>
            <a:off x="1430411" y="609600"/>
            <a:ext cx="8911687" cy="1280890"/>
          </a:xfrm>
        </p:spPr>
        <p:txBody>
          <a:bodyPr>
            <a:normAutofit/>
          </a:bodyPr>
          <a:lstStyle/>
          <a:p>
            <a:r>
              <a:rPr lang="es-ES" sz="4800" b="1" dirty="0"/>
              <a:t>mindfulness</a:t>
            </a:r>
          </a:p>
        </p:txBody>
      </p:sp>
      <p:sp>
        <p:nvSpPr>
          <p:cNvPr id="4" name="Marcador de pie de página 2">
            <a:extLst>
              <a:ext uri="{FF2B5EF4-FFF2-40B4-BE49-F238E27FC236}">
                <a16:creationId xmlns:a16="http://schemas.microsoft.com/office/drawing/2014/main" id="{B2DC8F0A-FD28-D938-8114-36C91398F814}"/>
              </a:ext>
            </a:extLst>
          </p:cNvPr>
          <p:cNvSpPr>
            <a:spLocks noGrp="1"/>
          </p:cNvSpPr>
          <p:nvPr>
            <p:ph type="ftr" sz="quarter" idx="11"/>
          </p:nvPr>
        </p:nvSpPr>
        <p:spPr/>
        <p:txBody>
          <a:bodyPr/>
          <a:lstStyle/>
          <a:p>
            <a:r>
              <a:rPr lang="es-ES" sz="1400" dirty="0"/>
              <a:t>www.consultadepsicologiapixel.com</a:t>
            </a:r>
          </a:p>
        </p:txBody>
      </p:sp>
      <p:pic>
        <p:nvPicPr>
          <p:cNvPr id="4098" name="Picture 2" descr="Taller iniciación al Mindfulness &quot;CONFÍA&quot; - Balance Pilates">
            <a:extLst>
              <a:ext uri="{FF2B5EF4-FFF2-40B4-BE49-F238E27FC236}">
                <a16:creationId xmlns:a16="http://schemas.microsoft.com/office/drawing/2014/main" id="{5561719B-2E4A-9DA8-9977-ED4146665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791" y="1672257"/>
            <a:ext cx="5872929" cy="3914078"/>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D68C4D8F-A7D2-EB76-7966-872E7097A3AA}"/>
              </a:ext>
            </a:extLst>
          </p:cNvPr>
          <p:cNvSpPr txBox="1"/>
          <p:nvPr/>
        </p:nvSpPr>
        <p:spPr>
          <a:xfrm>
            <a:off x="7458100" y="1672257"/>
            <a:ext cx="4456770" cy="1938992"/>
          </a:xfrm>
          <a:prstGeom prst="rect">
            <a:avLst/>
          </a:prstGeom>
          <a:noFill/>
        </p:spPr>
        <p:txBody>
          <a:bodyPr wrap="square">
            <a:spAutoFit/>
          </a:bodyPr>
          <a:lstStyle/>
          <a:p>
            <a:r>
              <a:rPr lang="es-ES" sz="2400" dirty="0"/>
              <a:t>“Mindfulness” tiene sus raíces en el budismo, siendo un término proveniente de la traducción al inglés del vocablo “</a:t>
            </a:r>
            <a:r>
              <a:rPr lang="es-ES" sz="2400" dirty="0" err="1"/>
              <a:t>Sati</a:t>
            </a:r>
            <a:r>
              <a:rPr lang="es-ES" sz="2400" dirty="0"/>
              <a:t>” del idioma Pali.</a:t>
            </a:r>
          </a:p>
        </p:txBody>
      </p:sp>
    </p:spTree>
    <p:extLst>
      <p:ext uri="{BB962C8B-B14F-4D97-AF65-F5344CB8AC3E}">
        <p14:creationId xmlns:p14="http://schemas.microsoft.com/office/powerpoint/2010/main" val="2140623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F8881-464E-85C4-D403-610A42D619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98CE18-A62E-17CE-A972-4714B58E860D}"/>
              </a:ext>
            </a:extLst>
          </p:cNvPr>
          <p:cNvSpPr>
            <a:spLocks noGrp="1"/>
          </p:cNvSpPr>
          <p:nvPr>
            <p:ph type="title"/>
          </p:nvPr>
        </p:nvSpPr>
        <p:spPr>
          <a:xfrm>
            <a:off x="1312555" y="65901"/>
            <a:ext cx="9523412" cy="908824"/>
          </a:xfrm>
        </p:spPr>
        <p:txBody>
          <a:bodyPr>
            <a:normAutofit/>
          </a:bodyPr>
          <a:lstStyle/>
          <a:p>
            <a:pPr algn="ctr"/>
            <a:r>
              <a:rPr lang="es-ES" b="1" dirty="0"/>
              <a:t>Prácticas informales</a:t>
            </a:r>
            <a:endParaRPr lang="es-ES" b="1" dirty="0">
              <a:solidFill>
                <a:schemeClr val="tx1"/>
              </a:solidFill>
            </a:endParaRPr>
          </a:p>
        </p:txBody>
      </p:sp>
      <p:sp>
        <p:nvSpPr>
          <p:cNvPr id="4" name="Marcador de texto 3">
            <a:extLst>
              <a:ext uri="{FF2B5EF4-FFF2-40B4-BE49-F238E27FC236}">
                <a16:creationId xmlns:a16="http://schemas.microsoft.com/office/drawing/2014/main" id="{37AEE69A-59C6-4893-F5A8-1C9ED5AAAAAB}"/>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87A04347-29F0-0434-5B7E-4B9BEE2359EC}"/>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C8A24A9E-1F13-E38C-E7CC-A59707225302}"/>
              </a:ext>
            </a:extLst>
          </p:cNvPr>
          <p:cNvSpPr>
            <a:spLocks noGrp="1"/>
          </p:cNvSpPr>
          <p:nvPr>
            <p:ph type="sldNum" sz="quarter" idx="12"/>
          </p:nvPr>
        </p:nvSpPr>
        <p:spPr/>
        <p:txBody>
          <a:bodyPr/>
          <a:lstStyle/>
          <a:p>
            <a:fld id="{48BC4897-B952-4931-B1F4-3DD178FA707B}" type="slidenum">
              <a:rPr lang="es-ES" smtClean="0"/>
              <a:t>20</a:t>
            </a:fld>
            <a:endParaRPr lang="es-ES"/>
          </a:p>
        </p:txBody>
      </p:sp>
      <p:sp>
        <p:nvSpPr>
          <p:cNvPr id="7" name="Marcador de texto 3">
            <a:extLst>
              <a:ext uri="{FF2B5EF4-FFF2-40B4-BE49-F238E27FC236}">
                <a16:creationId xmlns:a16="http://schemas.microsoft.com/office/drawing/2014/main" id="{64EABFF2-AFBF-3376-0F9D-07D500679E26}"/>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2" name="CuadroTexto 11">
            <a:extLst>
              <a:ext uri="{FF2B5EF4-FFF2-40B4-BE49-F238E27FC236}">
                <a16:creationId xmlns:a16="http://schemas.microsoft.com/office/drawing/2014/main" id="{2457731C-4ADC-CC47-9A23-F8A07B386896}"/>
              </a:ext>
            </a:extLst>
          </p:cNvPr>
          <p:cNvSpPr txBox="1"/>
          <p:nvPr/>
        </p:nvSpPr>
        <p:spPr>
          <a:xfrm>
            <a:off x="1121260" y="1663363"/>
            <a:ext cx="10478161" cy="523220"/>
          </a:xfrm>
          <a:prstGeom prst="rect">
            <a:avLst/>
          </a:prstGeom>
          <a:noFill/>
        </p:spPr>
        <p:txBody>
          <a:bodyPr wrap="square">
            <a:spAutoFit/>
          </a:bodyPr>
          <a:lstStyle/>
          <a:p>
            <a:r>
              <a:rPr lang="es-ES" sz="2800" b="1" dirty="0">
                <a:hlinkClick r:id="rId2"/>
              </a:rPr>
              <a:t>Práctica Informal MINDFULNESS - El Tacto Tranquilizador y de Apoyo</a:t>
            </a:r>
            <a:endParaRPr lang="es-ES" sz="2800" b="1" dirty="0"/>
          </a:p>
        </p:txBody>
      </p:sp>
      <p:sp>
        <p:nvSpPr>
          <p:cNvPr id="8" name="CuadroTexto 7">
            <a:extLst>
              <a:ext uri="{FF2B5EF4-FFF2-40B4-BE49-F238E27FC236}">
                <a16:creationId xmlns:a16="http://schemas.microsoft.com/office/drawing/2014/main" id="{12F17838-AE8E-FE22-84F2-8B607EEE7577}"/>
              </a:ext>
            </a:extLst>
          </p:cNvPr>
          <p:cNvSpPr txBox="1"/>
          <p:nvPr/>
        </p:nvSpPr>
        <p:spPr>
          <a:xfrm>
            <a:off x="1037105" y="2620976"/>
            <a:ext cx="9624760" cy="523220"/>
          </a:xfrm>
          <a:prstGeom prst="rect">
            <a:avLst/>
          </a:prstGeom>
          <a:noFill/>
        </p:spPr>
        <p:txBody>
          <a:bodyPr wrap="square">
            <a:spAutoFit/>
          </a:bodyPr>
          <a:lstStyle/>
          <a:p>
            <a:r>
              <a:rPr lang="es-ES" sz="2800" b="1" dirty="0">
                <a:hlinkClick r:id="rId3"/>
              </a:rPr>
              <a:t>Práctica Informal MINDFULNESS - La Planta de los Pies</a:t>
            </a:r>
            <a:endParaRPr lang="es-ES" sz="2800" b="1" dirty="0"/>
          </a:p>
        </p:txBody>
      </p:sp>
      <p:sp>
        <p:nvSpPr>
          <p:cNvPr id="13" name="CuadroTexto 12">
            <a:extLst>
              <a:ext uri="{FF2B5EF4-FFF2-40B4-BE49-F238E27FC236}">
                <a16:creationId xmlns:a16="http://schemas.microsoft.com/office/drawing/2014/main" id="{AFFE1CA5-C438-8CA8-54E2-9465C42B9A00}"/>
              </a:ext>
            </a:extLst>
          </p:cNvPr>
          <p:cNvSpPr txBox="1"/>
          <p:nvPr/>
        </p:nvSpPr>
        <p:spPr>
          <a:xfrm>
            <a:off x="1121260" y="3351328"/>
            <a:ext cx="9906001" cy="523220"/>
          </a:xfrm>
          <a:prstGeom prst="rect">
            <a:avLst/>
          </a:prstGeom>
          <a:noFill/>
        </p:spPr>
        <p:txBody>
          <a:bodyPr wrap="square">
            <a:spAutoFit/>
          </a:bodyPr>
          <a:lstStyle/>
          <a:p>
            <a:r>
              <a:rPr lang="es-ES" sz="2800" b="1" dirty="0">
                <a:hlinkClick r:id="rId4"/>
              </a:rPr>
              <a:t>Práctica Informal MINDFULNESS - La Pausa de la Autocompasión</a:t>
            </a:r>
            <a:endParaRPr lang="es-ES" sz="2800" b="1" dirty="0"/>
          </a:p>
        </p:txBody>
      </p:sp>
      <p:sp>
        <p:nvSpPr>
          <p:cNvPr id="15" name="CuadroTexto 14">
            <a:extLst>
              <a:ext uri="{FF2B5EF4-FFF2-40B4-BE49-F238E27FC236}">
                <a16:creationId xmlns:a16="http://schemas.microsoft.com/office/drawing/2014/main" id="{DFD9BBF8-605D-BD78-4200-992534CFD1B8}"/>
              </a:ext>
            </a:extLst>
          </p:cNvPr>
          <p:cNvSpPr txBox="1"/>
          <p:nvPr/>
        </p:nvSpPr>
        <p:spPr>
          <a:xfrm>
            <a:off x="1141409" y="4195310"/>
            <a:ext cx="10129583" cy="523220"/>
          </a:xfrm>
          <a:prstGeom prst="rect">
            <a:avLst/>
          </a:prstGeom>
          <a:noFill/>
        </p:spPr>
        <p:txBody>
          <a:bodyPr wrap="square">
            <a:spAutoFit/>
          </a:bodyPr>
          <a:lstStyle/>
          <a:p>
            <a:r>
              <a:rPr lang="es-ES" sz="2800" b="1" dirty="0">
                <a:hlinkClick r:id="rId5"/>
              </a:rPr>
              <a:t>Mindfulness para adolescentes - La fábrica de las preocupaciones</a:t>
            </a:r>
            <a:endParaRPr lang="es-ES" sz="2800" b="1" dirty="0"/>
          </a:p>
        </p:txBody>
      </p:sp>
    </p:spTree>
    <p:extLst>
      <p:ext uri="{BB962C8B-B14F-4D97-AF65-F5344CB8AC3E}">
        <p14:creationId xmlns:p14="http://schemas.microsoft.com/office/powerpoint/2010/main" val="1611747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C50DFE74-1515-FC31-73F4-D6082F85F3E6}"/>
              </a:ext>
            </a:extLst>
          </p:cNvPr>
          <p:cNvSpPr>
            <a:spLocks noGrp="1"/>
          </p:cNvSpPr>
          <p:nvPr>
            <p:ph type="ftr" sz="quarter" idx="11"/>
          </p:nvPr>
        </p:nvSpPr>
        <p:spPr/>
        <p:txBody>
          <a:bodyPr/>
          <a:lstStyle/>
          <a:p>
            <a:r>
              <a:rPr lang="es-ES"/>
              <a:t>www.consultadepsicologiapixel.com</a:t>
            </a:r>
          </a:p>
        </p:txBody>
      </p:sp>
      <p:sp>
        <p:nvSpPr>
          <p:cNvPr id="3" name="Marcador de número de diapositiva 2">
            <a:extLst>
              <a:ext uri="{FF2B5EF4-FFF2-40B4-BE49-F238E27FC236}">
                <a16:creationId xmlns:a16="http://schemas.microsoft.com/office/drawing/2014/main" id="{E24FF048-DE70-1D69-0F1F-E4978A508D8F}"/>
              </a:ext>
            </a:extLst>
          </p:cNvPr>
          <p:cNvSpPr>
            <a:spLocks noGrp="1"/>
          </p:cNvSpPr>
          <p:nvPr>
            <p:ph type="sldNum" sz="quarter" idx="12"/>
          </p:nvPr>
        </p:nvSpPr>
        <p:spPr/>
        <p:txBody>
          <a:bodyPr/>
          <a:lstStyle/>
          <a:p>
            <a:fld id="{48BC4897-B952-4931-B1F4-3DD178FA707B}" type="slidenum">
              <a:rPr lang="es-ES" smtClean="0"/>
              <a:t>21</a:t>
            </a:fld>
            <a:endParaRPr lang="es-ES"/>
          </a:p>
        </p:txBody>
      </p:sp>
      <p:sp>
        <p:nvSpPr>
          <p:cNvPr id="5" name="CuadroTexto 4">
            <a:extLst>
              <a:ext uri="{FF2B5EF4-FFF2-40B4-BE49-F238E27FC236}">
                <a16:creationId xmlns:a16="http://schemas.microsoft.com/office/drawing/2014/main" id="{2AF54565-A11D-4D78-9072-B20F6EEA86AF}"/>
              </a:ext>
            </a:extLst>
          </p:cNvPr>
          <p:cNvSpPr txBox="1"/>
          <p:nvPr/>
        </p:nvSpPr>
        <p:spPr>
          <a:xfrm>
            <a:off x="1141411" y="3931025"/>
            <a:ext cx="9905999" cy="1323439"/>
          </a:xfrm>
          <a:prstGeom prst="rect">
            <a:avLst/>
          </a:prstGeom>
          <a:noFill/>
        </p:spPr>
        <p:txBody>
          <a:bodyPr wrap="square">
            <a:spAutoFit/>
          </a:bodyPr>
          <a:lstStyle/>
          <a:p>
            <a:pPr algn="ctr"/>
            <a:r>
              <a:rPr lang="es-ES" sz="4000" dirty="0"/>
              <a:t>“No eres responsable de la cara que tienes, pero si que lo eres de la cara que pones”</a:t>
            </a:r>
          </a:p>
        </p:txBody>
      </p:sp>
      <p:pic>
        <p:nvPicPr>
          <p:cNvPr id="11270" name="Picture 6" descr="Resultado de imagen de Meme Bebe Riendo">
            <a:extLst>
              <a:ext uri="{FF2B5EF4-FFF2-40B4-BE49-F238E27FC236}">
                <a16:creationId xmlns:a16="http://schemas.microsoft.com/office/drawing/2014/main" id="{454E4D9C-02B0-5B22-CFD5-887A2335E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731" y="403185"/>
            <a:ext cx="3780263" cy="352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43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B7091F1-F5EB-1FEF-C00A-B5E77F3398EF}"/>
              </a:ext>
            </a:extLst>
          </p:cNvPr>
          <p:cNvSpPr>
            <a:spLocks noGrp="1"/>
          </p:cNvSpPr>
          <p:nvPr>
            <p:ph type="ftr" sz="quarter" idx="11"/>
          </p:nvPr>
        </p:nvSpPr>
        <p:spPr/>
        <p:txBody>
          <a:bodyPr/>
          <a:lstStyle/>
          <a:p>
            <a:r>
              <a:rPr lang="es-ES"/>
              <a:t>www.consultadepsicologiapixel.com</a:t>
            </a:r>
          </a:p>
        </p:txBody>
      </p:sp>
      <p:sp>
        <p:nvSpPr>
          <p:cNvPr id="3" name="Marcador de número de diapositiva 2">
            <a:extLst>
              <a:ext uri="{FF2B5EF4-FFF2-40B4-BE49-F238E27FC236}">
                <a16:creationId xmlns:a16="http://schemas.microsoft.com/office/drawing/2014/main" id="{241F16B6-6F0F-8A95-A81E-905F4877AE58}"/>
              </a:ext>
            </a:extLst>
          </p:cNvPr>
          <p:cNvSpPr>
            <a:spLocks noGrp="1"/>
          </p:cNvSpPr>
          <p:nvPr>
            <p:ph type="sldNum" sz="quarter" idx="12"/>
          </p:nvPr>
        </p:nvSpPr>
        <p:spPr/>
        <p:txBody>
          <a:bodyPr/>
          <a:lstStyle/>
          <a:p>
            <a:fld id="{48BC4897-B952-4931-B1F4-3DD178FA707B}" type="slidenum">
              <a:rPr lang="es-ES" smtClean="0"/>
              <a:t>22</a:t>
            </a:fld>
            <a:endParaRPr lang="es-ES"/>
          </a:p>
        </p:txBody>
      </p:sp>
      <p:pic>
        <p:nvPicPr>
          <p:cNvPr id="12292" name="Picture 4" descr="Resultado de imagen de cerebro meditando">
            <a:extLst>
              <a:ext uri="{FF2B5EF4-FFF2-40B4-BE49-F238E27FC236}">
                <a16:creationId xmlns:a16="http://schemas.microsoft.com/office/drawing/2014/main" id="{26A2CFEC-BE63-5012-2B5D-519D6B3DBE30}"/>
              </a:ext>
            </a:extLst>
          </p:cNvPr>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39232" y="2023366"/>
            <a:ext cx="2419350"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4DC7B9B8-FBB7-F9A3-C69A-01B85AC03A75}"/>
              </a:ext>
            </a:extLst>
          </p:cNvPr>
          <p:cNvSpPr/>
          <p:nvPr/>
        </p:nvSpPr>
        <p:spPr>
          <a:xfrm>
            <a:off x="2955981" y="2688553"/>
            <a:ext cx="3489424" cy="923330"/>
          </a:xfrm>
          <a:prstGeom prst="rect">
            <a:avLst/>
          </a:prstGeom>
          <a:noFill/>
        </p:spPr>
        <p:txBody>
          <a:bodyPr wrap="square" lIns="91440" tIns="45720" rIns="91440" bIns="45720">
            <a:spAutoFit/>
            <a:scene3d>
              <a:camera prst="perspectiveFront"/>
              <a:lightRig rig="threePt" dir="t"/>
            </a:scene3d>
          </a:bodyPr>
          <a:lstStyle/>
          <a:p>
            <a:pPr algn="ctr"/>
            <a:r>
              <a:rPr lang="es-ES" sz="5400" b="0" cap="none" spc="0" dirty="0">
                <a:ln w="0"/>
                <a:solidFill>
                  <a:schemeClr val="accent1"/>
                </a:solidFill>
                <a:effectLst>
                  <a:outerShdw blurRad="38100" dist="25400" dir="5400000" algn="ctr" rotWithShape="0">
                    <a:srgbClr val="6E747A">
                      <a:alpha val="43000"/>
                    </a:srgbClr>
                  </a:outerShdw>
                </a:effectLst>
              </a:rPr>
              <a:t>Gracias</a:t>
            </a:r>
          </a:p>
        </p:txBody>
      </p:sp>
    </p:spTree>
    <p:extLst>
      <p:ext uri="{BB962C8B-B14F-4D97-AF65-F5344CB8AC3E}">
        <p14:creationId xmlns:p14="http://schemas.microsoft.com/office/powerpoint/2010/main" val="323798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5DC00-D754-70BE-A243-1240E9CFC53E}"/>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C74549CC-2B7B-4081-8828-706ED30EC01F}"/>
              </a:ext>
            </a:extLst>
          </p:cNvPr>
          <p:cNvSpPr>
            <a:spLocks noGrp="1"/>
          </p:cNvSpPr>
          <p:nvPr>
            <p:ph type="body" sz="half" idx="2"/>
          </p:nvPr>
        </p:nvSpPr>
        <p:spPr>
          <a:xfrm>
            <a:off x="841230" y="150541"/>
            <a:ext cx="10665658" cy="3811588"/>
          </a:xfrm>
        </p:spPr>
        <p:txBody>
          <a:bodyPr>
            <a:normAutofit fontScale="85000" lnSpcReduction="10000"/>
          </a:bodyPr>
          <a:lstStyle/>
          <a:p>
            <a:endParaRPr lang="es-ES" sz="3600" b="1" dirty="0">
              <a:solidFill>
                <a:schemeClr val="tx1"/>
              </a:solidFill>
            </a:endParaRPr>
          </a:p>
          <a:p>
            <a:pPr marL="571500" indent="-571500" algn="just">
              <a:buFont typeface="Arial" panose="020B0604020202020204" pitchFamily="34" charset="0"/>
              <a:buChar char="•"/>
            </a:pPr>
            <a:r>
              <a:rPr lang="es-ES" sz="4000" dirty="0"/>
              <a:t>Mindfulness, traducido al castellano como atención plena. </a:t>
            </a:r>
          </a:p>
          <a:p>
            <a:pPr marL="571500" indent="-571500" algn="just">
              <a:buFont typeface="Arial" panose="020B0604020202020204" pitchFamily="34" charset="0"/>
              <a:buChar char="•"/>
            </a:pPr>
            <a:r>
              <a:rPr lang="es-ES" sz="4000" dirty="0"/>
              <a:t>Capacidad universal en el ser humano que nos permite ser conscientes de lo que sucede momento a momento, ya sea en lo referido a nuestra experiencia interna como externa</a:t>
            </a:r>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33A7F521-2E83-F541-0385-0C2A6D2C9194}"/>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713FE5E1-7F57-D378-3ECF-FD3B42179B05}"/>
              </a:ext>
            </a:extLst>
          </p:cNvPr>
          <p:cNvSpPr>
            <a:spLocks noGrp="1"/>
          </p:cNvSpPr>
          <p:nvPr>
            <p:ph type="sldNum" sz="quarter" idx="12"/>
          </p:nvPr>
        </p:nvSpPr>
        <p:spPr/>
        <p:txBody>
          <a:bodyPr/>
          <a:lstStyle/>
          <a:p>
            <a:fld id="{48BC4897-B952-4931-B1F4-3DD178FA707B}" type="slidenum">
              <a:rPr lang="es-ES" smtClean="0"/>
              <a:t>3</a:t>
            </a:fld>
            <a:endParaRPr lang="es-ES"/>
          </a:p>
        </p:txBody>
      </p:sp>
      <p:sp>
        <p:nvSpPr>
          <p:cNvPr id="9" name="CuadroTexto 8">
            <a:extLst>
              <a:ext uri="{FF2B5EF4-FFF2-40B4-BE49-F238E27FC236}">
                <a16:creationId xmlns:a16="http://schemas.microsoft.com/office/drawing/2014/main" id="{4A3A9F96-6C5D-E980-BFE9-48B91CF7DF07}"/>
              </a:ext>
            </a:extLst>
          </p:cNvPr>
          <p:cNvSpPr txBox="1"/>
          <p:nvPr/>
        </p:nvSpPr>
        <p:spPr>
          <a:xfrm>
            <a:off x="1399478" y="4553369"/>
            <a:ext cx="6099716" cy="369332"/>
          </a:xfrm>
          <a:prstGeom prst="rect">
            <a:avLst/>
          </a:prstGeom>
          <a:noFill/>
        </p:spPr>
        <p:txBody>
          <a:bodyPr wrap="square">
            <a:spAutoFit/>
          </a:bodyPr>
          <a:lstStyle/>
          <a:p>
            <a:r>
              <a:rPr lang="es-ES" dirty="0">
                <a:hlinkClick r:id="rId2"/>
              </a:rPr>
              <a:t>https://www.youtube.com/watch?v=Bwc8W4YPqKQ</a:t>
            </a:r>
            <a:r>
              <a:rPr lang="es-ES" dirty="0"/>
              <a:t>  </a:t>
            </a:r>
          </a:p>
        </p:txBody>
      </p:sp>
    </p:spTree>
    <p:extLst>
      <p:ext uri="{BB962C8B-B14F-4D97-AF65-F5344CB8AC3E}">
        <p14:creationId xmlns:p14="http://schemas.microsoft.com/office/powerpoint/2010/main" val="2946923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D491E42-5C3D-E966-84E4-2D1228EB0CF3}"/>
              </a:ext>
            </a:extLst>
          </p:cNvPr>
          <p:cNvSpPr>
            <a:spLocks noGrp="1"/>
          </p:cNvSpPr>
          <p:nvPr>
            <p:ph type="body" sz="half" idx="2"/>
          </p:nvPr>
        </p:nvSpPr>
        <p:spPr>
          <a:xfrm>
            <a:off x="925281" y="1165302"/>
            <a:ext cx="10665658" cy="3785840"/>
          </a:xfrm>
        </p:spPr>
        <p:txBody>
          <a:bodyPr>
            <a:noAutofit/>
          </a:bodyPr>
          <a:lstStyle/>
          <a:p>
            <a:pPr algn="just"/>
            <a:r>
              <a:rPr lang="es-ES" sz="3600" dirty="0"/>
              <a:t>Disposición afectiva caracterizada por:</a:t>
            </a:r>
          </a:p>
          <a:p>
            <a:pPr marL="457200" indent="-457200" algn="just">
              <a:buFontTx/>
              <a:buChar char="-"/>
            </a:pPr>
            <a:r>
              <a:rPr lang="es-ES" sz="3600" dirty="0"/>
              <a:t>Curiosidad</a:t>
            </a:r>
          </a:p>
          <a:p>
            <a:pPr marL="457200" indent="-457200" algn="just">
              <a:buFontTx/>
              <a:buChar char="-"/>
            </a:pPr>
            <a:r>
              <a:rPr lang="es-ES" sz="3600" dirty="0"/>
              <a:t>Apertura</a:t>
            </a:r>
          </a:p>
          <a:p>
            <a:pPr marL="457200" indent="-457200" algn="just">
              <a:buFontTx/>
              <a:buChar char="-"/>
            </a:pPr>
            <a:r>
              <a:rPr lang="es-ES" sz="3600" dirty="0"/>
              <a:t>Aceptación</a:t>
            </a:r>
          </a:p>
          <a:p>
            <a:pPr marL="457200" indent="-457200" algn="just">
              <a:buFontTx/>
              <a:buChar char="-"/>
            </a:pPr>
            <a:r>
              <a:rPr lang="es-ES" sz="3600" dirty="0"/>
              <a:t>Amabilidad</a:t>
            </a:r>
          </a:p>
        </p:txBody>
      </p:sp>
      <p:sp>
        <p:nvSpPr>
          <p:cNvPr id="3" name="Marcador de pie de página 2">
            <a:extLst>
              <a:ext uri="{FF2B5EF4-FFF2-40B4-BE49-F238E27FC236}">
                <a16:creationId xmlns:a16="http://schemas.microsoft.com/office/drawing/2014/main" id="{4C02BF96-B8F7-3736-B91A-E5D670358C38}"/>
              </a:ext>
            </a:extLst>
          </p:cNvPr>
          <p:cNvSpPr>
            <a:spLocks noGrp="1"/>
          </p:cNvSpPr>
          <p:nvPr>
            <p:ph type="ftr" sz="quarter" idx="11"/>
          </p:nvPr>
        </p:nvSpPr>
        <p:spPr>
          <a:xfrm>
            <a:off x="925281" y="5871544"/>
            <a:ext cx="6239309" cy="365125"/>
          </a:xfrm>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B43D9516-509D-81B7-FC71-3F2FEDA56ADD}"/>
              </a:ext>
            </a:extLst>
          </p:cNvPr>
          <p:cNvSpPr>
            <a:spLocks noGrp="1"/>
          </p:cNvSpPr>
          <p:nvPr>
            <p:ph type="sldNum" sz="quarter" idx="12"/>
          </p:nvPr>
        </p:nvSpPr>
        <p:spPr/>
        <p:txBody>
          <a:bodyPr/>
          <a:lstStyle/>
          <a:p>
            <a:fld id="{48BC4897-B952-4931-B1F4-3DD178FA707B}" type="slidenum">
              <a:rPr lang="es-ES" smtClean="0"/>
              <a:t>4</a:t>
            </a:fld>
            <a:endParaRPr lang="es-ES"/>
          </a:p>
        </p:txBody>
      </p:sp>
      <p:sp>
        <p:nvSpPr>
          <p:cNvPr id="8" name="CuadroTexto 7">
            <a:extLst>
              <a:ext uri="{FF2B5EF4-FFF2-40B4-BE49-F238E27FC236}">
                <a16:creationId xmlns:a16="http://schemas.microsoft.com/office/drawing/2014/main" id="{51FE43FA-8CF2-1EAB-DE35-853D6B0EAF60}"/>
              </a:ext>
            </a:extLst>
          </p:cNvPr>
          <p:cNvSpPr txBox="1"/>
          <p:nvPr/>
        </p:nvSpPr>
        <p:spPr>
          <a:xfrm>
            <a:off x="1215483" y="609601"/>
            <a:ext cx="9060838" cy="707886"/>
          </a:xfrm>
          <a:prstGeom prst="rect">
            <a:avLst/>
          </a:prstGeom>
          <a:noFill/>
        </p:spPr>
        <p:txBody>
          <a:bodyPr wrap="square" rtlCol="0">
            <a:spAutoFit/>
          </a:bodyPr>
          <a:lstStyle/>
          <a:p>
            <a:pPr algn="ctr"/>
            <a:r>
              <a:rPr lang="es-ES" sz="4000" b="1" dirty="0">
                <a:latin typeface="+mj-lt"/>
              </a:rPr>
              <a:t>ATENCIÓN PLENA</a:t>
            </a:r>
          </a:p>
        </p:txBody>
      </p:sp>
    </p:spTree>
    <p:extLst>
      <p:ext uri="{BB962C8B-B14F-4D97-AF65-F5344CB8AC3E}">
        <p14:creationId xmlns:p14="http://schemas.microsoft.com/office/powerpoint/2010/main" val="181699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01CB68C-A0AF-06B9-9499-5B62C2399EC9}"/>
              </a:ext>
            </a:extLst>
          </p:cNvPr>
          <p:cNvSpPr>
            <a:spLocks noGrp="1"/>
          </p:cNvSpPr>
          <p:nvPr>
            <p:ph type="ftr" sz="quarter" idx="11"/>
          </p:nvPr>
        </p:nvSpPr>
        <p:spPr/>
        <p:txBody>
          <a:bodyPr/>
          <a:lstStyle/>
          <a:p>
            <a:r>
              <a:rPr lang="es-ES"/>
              <a:t>www.consultadepsicologiapixel.com</a:t>
            </a:r>
          </a:p>
        </p:txBody>
      </p:sp>
      <p:sp>
        <p:nvSpPr>
          <p:cNvPr id="3" name="Marcador de número de diapositiva 2">
            <a:extLst>
              <a:ext uri="{FF2B5EF4-FFF2-40B4-BE49-F238E27FC236}">
                <a16:creationId xmlns:a16="http://schemas.microsoft.com/office/drawing/2014/main" id="{7709B938-F902-4F78-0BB8-52AC8CEF3B09}"/>
              </a:ext>
            </a:extLst>
          </p:cNvPr>
          <p:cNvSpPr>
            <a:spLocks noGrp="1"/>
          </p:cNvSpPr>
          <p:nvPr>
            <p:ph type="sldNum" sz="quarter" idx="12"/>
          </p:nvPr>
        </p:nvSpPr>
        <p:spPr/>
        <p:txBody>
          <a:bodyPr/>
          <a:lstStyle/>
          <a:p>
            <a:fld id="{48BC4897-B952-4931-B1F4-3DD178FA707B}" type="slidenum">
              <a:rPr lang="es-ES" smtClean="0"/>
              <a:t>5</a:t>
            </a:fld>
            <a:endParaRPr lang="es-ES"/>
          </a:p>
        </p:txBody>
      </p:sp>
      <p:sp>
        <p:nvSpPr>
          <p:cNvPr id="5" name="CuadroTexto 4">
            <a:extLst>
              <a:ext uri="{FF2B5EF4-FFF2-40B4-BE49-F238E27FC236}">
                <a16:creationId xmlns:a16="http://schemas.microsoft.com/office/drawing/2014/main" id="{DD52A46C-7A94-40D5-9A3C-8592C14D0343}"/>
              </a:ext>
            </a:extLst>
          </p:cNvPr>
          <p:cNvSpPr txBox="1"/>
          <p:nvPr/>
        </p:nvSpPr>
        <p:spPr>
          <a:xfrm>
            <a:off x="1037063" y="889844"/>
            <a:ext cx="10359483" cy="4708981"/>
          </a:xfrm>
          <a:prstGeom prst="rect">
            <a:avLst/>
          </a:prstGeom>
          <a:noFill/>
        </p:spPr>
        <p:txBody>
          <a:bodyPr wrap="square">
            <a:spAutoFit/>
          </a:bodyPr>
          <a:lstStyle/>
          <a:p>
            <a:pPr algn="just"/>
            <a:r>
              <a:rPr lang="es-ES" sz="2000" dirty="0"/>
              <a:t>Siguiendo a Kabat-Zinn (2004), esta actitud se sostiene en: </a:t>
            </a:r>
          </a:p>
          <a:p>
            <a:pPr marL="342900" indent="-342900" algn="just">
              <a:buAutoNum type="arabicParenR"/>
            </a:pPr>
            <a:r>
              <a:rPr lang="es-ES" sz="2000" b="1" dirty="0"/>
              <a:t>La aceptación: </a:t>
            </a:r>
            <a:r>
              <a:rPr lang="es-ES" sz="2000" dirty="0"/>
              <a:t>tomar las cosas tal y como son sin tratar de evitarlas o deformarlas antes de haber llegado a su auténtica comprensión. </a:t>
            </a:r>
          </a:p>
          <a:p>
            <a:pPr marL="342900" indent="-342900" algn="just">
              <a:buAutoNum type="arabicParenR"/>
            </a:pPr>
            <a:r>
              <a:rPr lang="es-ES" sz="2000" b="1" dirty="0"/>
              <a:t>La ausencia de juicios: </a:t>
            </a:r>
            <a:r>
              <a:rPr lang="es-ES" sz="2000" dirty="0"/>
              <a:t>evitar involucrarse en cualquier clase de valoración –ya sea positiva o negativa- sobre lo que sucede en nuestra mente y a nuestro alrededor. </a:t>
            </a:r>
          </a:p>
          <a:p>
            <a:pPr marL="342900" indent="-342900" algn="just">
              <a:buAutoNum type="arabicParenR"/>
            </a:pPr>
            <a:r>
              <a:rPr lang="es-ES" sz="2000" b="1" dirty="0"/>
              <a:t>La mente de principiante: </a:t>
            </a:r>
            <a:r>
              <a:rPr lang="es-ES" sz="2000" dirty="0"/>
              <a:t>relacionarse con lo que sucede como si fuese la primera vez, liberándonos de todo conocimiento previo sobre la experiencia. </a:t>
            </a:r>
          </a:p>
          <a:p>
            <a:pPr marL="342900" indent="-342900" algn="just">
              <a:buAutoNum type="arabicParenR"/>
            </a:pPr>
            <a:r>
              <a:rPr lang="es-ES" sz="2000" b="1" dirty="0"/>
              <a:t>La paciencia: </a:t>
            </a:r>
            <a:r>
              <a:rPr lang="es-ES" sz="2000" dirty="0"/>
              <a:t>estar totalmente abiertos a cada momento que viene a nuestra conciencia, respetando el ritmo y la secuencia de lo que acontece. </a:t>
            </a:r>
          </a:p>
          <a:p>
            <a:pPr marL="342900" indent="-342900" algn="just">
              <a:buAutoNum type="arabicParenR"/>
            </a:pPr>
            <a:r>
              <a:rPr lang="es-ES" sz="2000" b="1" dirty="0"/>
              <a:t>La confianza: </a:t>
            </a:r>
            <a:r>
              <a:rPr lang="es-ES" sz="2000" dirty="0"/>
              <a:t>asumir la responsabilidad de ser nosotros mismos y creer en nuestra propia capacidad de desarrollo y en los procesos naturales de la vida. </a:t>
            </a:r>
          </a:p>
          <a:p>
            <a:pPr marL="342900" indent="-342900" algn="just">
              <a:buAutoNum type="arabicParenR"/>
            </a:pPr>
            <a:r>
              <a:rPr lang="es-ES" sz="2000" b="1" dirty="0"/>
              <a:t>La ausencia de esfuerzo: </a:t>
            </a:r>
            <a:r>
              <a:rPr lang="es-ES" sz="2000" dirty="0"/>
              <a:t>no pretender alcanzar un objetivo determinado a través de la meditación, entendiendo que el fin se corresponde con los medios</a:t>
            </a:r>
          </a:p>
          <a:p>
            <a:pPr marL="342900" indent="-342900" algn="just">
              <a:buAutoNum type="arabicParenR"/>
            </a:pPr>
            <a:r>
              <a:rPr lang="es-ES" sz="2000" b="1" dirty="0"/>
              <a:t>La capacidad de soltar: </a:t>
            </a:r>
            <a:r>
              <a:rPr lang="es-ES" sz="2000" dirty="0"/>
              <a:t>evitar aferrarse a los distintos contenidos de la mente, sean agradables o desagradables</a:t>
            </a:r>
          </a:p>
        </p:txBody>
      </p:sp>
    </p:spTree>
    <p:extLst>
      <p:ext uri="{BB962C8B-B14F-4D97-AF65-F5344CB8AC3E}">
        <p14:creationId xmlns:p14="http://schemas.microsoft.com/office/powerpoint/2010/main" val="2284840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4978FCA-C793-48F9-7E5A-5C5CB457EB10}"/>
              </a:ext>
            </a:extLst>
          </p:cNvPr>
          <p:cNvSpPr>
            <a:spLocks noGrp="1"/>
          </p:cNvSpPr>
          <p:nvPr>
            <p:ph type="ftr" sz="quarter" idx="11"/>
          </p:nvPr>
        </p:nvSpPr>
        <p:spPr/>
        <p:txBody>
          <a:bodyPr/>
          <a:lstStyle/>
          <a:p>
            <a:r>
              <a:rPr lang="es-ES"/>
              <a:t>www.consultadepsicologiapixel.com</a:t>
            </a:r>
          </a:p>
        </p:txBody>
      </p:sp>
      <p:sp>
        <p:nvSpPr>
          <p:cNvPr id="3" name="Marcador de número de diapositiva 2">
            <a:extLst>
              <a:ext uri="{FF2B5EF4-FFF2-40B4-BE49-F238E27FC236}">
                <a16:creationId xmlns:a16="http://schemas.microsoft.com/office/drawing/2014/main" id="{2C4C147A-618B-4312-0E9A-8578DA6908E4}"/>
              </a:ext>
            </a:extLst>
          </p:cNvPr>
          <p:cNvSpPr>
            <a:spLocks noGrp="1"/>
          </p:cNvSpPr>
          <p:nvPr>
            <p:ph type="sldNum" sz="quarter" idx="12"/>
          </p:nvPr>
        </p:nvSpPr>
        <p:spPr/>
        <p:txBody>
          <a:bodyPr/>
          <a:lstStyle/>
          <a:p>
            <a:fld id="{48BC4897-B952-4931-B1F4-3DD178FA707B}" type="slidenum">
              <a:rPr lang="es-ES" smtClean="0"/>
              <a:t>6</a:t>
            </a:fld>
            <a:endParaRPr lang="es-ES"/>
          </a:p>
        </p:txBody>
      </p:sp>
      <p:pic>
        <p:nvPicPr>
          <p:cNvPr id="5" name="Imagen 4">
            <a:extLst>
              <a:ext uri="{FF2B5EF4-FFF2-40B4-BE49-F238E27FC236}">
                <a16:creationId xmlns:a16="http://schemas.microsoft.com/office/drawing/2014/main" id="{72B53C34-4717-EA9E-D87F-260087F54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1198" y="402754"/>
            <a:ext cx="2640970" cy="3026246"/>
          </a:xfrm>
          <a:prstGeom prst="rect">
            <a:avLst/>
          </a:prstGeom>
        </p:spPr>
      </p:pic>
      <p:pic>
        <p:nvPicPr>
          <p:cNvPr id="7" name="Imagen 6">
            <a:extLst>
              <a:ext uri="{FF2B5EF4-FFF2-40B4-BE49-F238E27FC236}">
                <a16:creationId xmlns:a16="http://schemas.microsoft.com/office/drawing/2014/main" id="{9D214FE7-B166-F405-DF3A-9605D2A82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786" y="402754"/>
            <a:ext cx="2774933" cy="3083721"/>
          </a:xfrm>
          <a:prstGeom prst="rect">
            <a:avLst/>
          </a:prstGeom>
        </p:spPr>
      </p:pic>
      <p:pic>
        <p:nvPicPr>
          <p:cNvPr id="9" name="Imagen 8">
            <a:extLst>
              <a:ext uri="{FF2B5EF4-FFF2-40B4-BE49-F238E27FC236}">
                <a16:creationId xmlns:a16="http://schemas.microsoft.com/office/drawing/2014/main" id="{EEE95786-36CC-595A-481F-515E44494B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376" y="367988"/>
            <a:ext cx="2640970" cy="3083721"/>
          </a:xfrm>
          <a:prstGeom prst="rect">
            <a:avLst/>
          </a:prstGeom>
        </p:spPr>
      </p:pic>
      <p:pic>
        <p:nvPicPr>
          <p:cNvPr id="11" name="Imagen 10">
            <a:extLst>
              <a:ext uri="{FF2B5EF4-FFF2-40B4-BE49-F238E27FC236}">
                <a16:creationId xmlns:a16="http://schemas.microsoft.com/office/drawing/2014/main" id="{17489C62-14F5-4ABF-83D7-9B540505D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1291" y="3627863"/>
            <a:ext cx="2774932" cy="2662600"/>
          </a:xfrm>
          <a:prstGeom prst="rect">
            <a:avLst/>
          </a:prstGeom>
        </p:spPr>
      </p:pic>
      <p:pic>
        <p:nvPicPr>
          <p:cNvPr id="13" name="Imagen 12">
            <a:extLst>
              <a:ext uri="{FF2B5EF4-FFF2-40B4-BE49-F238E27FC236}">
                <a16:creationId xmlns:a16="http://schemas.microsoft.com/office/drawing/2014/main" id="{0A2DA717-EFF0-F9DC-7AAA-4FB85A0DE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1198" y="3627864"/>
            <a:ext cx="2591748" cy="2662600"/>
          </a:xfrm>
          <a:prstGeom prst="rect">
            <a:avLst/>
          </a:prstGeom>
        </p:spPr>
      </p:pic>
    </p:spTree>
    <p:extLst>
      <p:ext uri="{BB962C8B-B14F-4D97-AF65-F5344CB8AC3E}">
        <p14:creationId xmlns:p14="http://schemas.microsoft.com/office/powerpoint/2010/main" val="336676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4B63F-F1AC-1416-E546-E9C243928B3B}"/>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5D36197D-CD5F-7EA3-9464-6D385405829C}"/>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E977762D-BCEF-ED8A-33CE-0359BD91724F}"/>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94319A14-1619-FB4C-F149-07075AA3EA20}"/>
              </a:ext>
            </a:extLst>
          </p:cNvPr>
          <p:cNvSpPr>
            <a:spLocks noGrp="1"/>
          </p:cNvSpPr>
          <p:nvPr>
            <p:ph type="sldNum" sz="quarter" idx="12"/>
          </p:nvPr>
        </p:nvSpPr>
        <p:spPr/>
        <p:txBody>
          <a:bodyPr/>
          <a:lstStyle/>
          <a:p>
            <a:fld id="{48BC4897-B952-4931-B1F4-3DD178FA707B}" type="slidenum">
              <a:rPr lang="es-ES" smtClean="0"/>
              <a:t>7</a:t>
            </a:fld>
            <a:endParaRPr lang="es-ES"/>
          </a:p>
        </p:txBody>
      </p:sp>
      <p:graphicFrame>
        <p:nvGraphicFramePr>
          <p:cNvPr id="9" name="Tabla 8">
            <a:extLst>
              <a:ext uri="{FF2B5EF4-FFF2-40B4-BE49-F238E27FC236}">
                <a16:creationId xmlns:a16="http://schemas.microsoft.com/office/drawing/2014/main" id="{7F589A38-66E6-34FB-C9BC-03CC35945CA0}"/>
              </a:ext>
            </a:extLst>
          </p:cNvPr>
          <p:cNvGraphicFramePr>
            <a:graphicFrameLocks noGrp="1"/>
          </p:cNvGraphicFramePr>
          <p:nvPr>
            <p:extLst>
              <p:ext uri="{D42A27DB-BD31-4B8C-83A1-F6EECF244321}">
                <p14:modId xmlns:p14="http://schemas.microsoft.com/office/powerpoint/2010/main" val="569216128"/>
              </p:ext>
            </p:extLst>
          </p:nvPr>
        </p:nvGraphicFramePr>
        <p:xfrm>
          <a:off x="2032000" y="719665"/>
          <a:ext cx="8128000" cy="309405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05817805"/>
                    </a:ext>
                  </a:extLst>
                </a:gridCol>
                <a:gridCol w="4064000">
                  <a:extLst>
                    <a:ext uri="{9D8B030D-6E8A-4147-A177-3AD203B41FA5}">
                      <a16:colId xmlns:a16="http://schemas.microsoft.com/office/drawing/2014/main" val="2125612648"/>
                    </a:ext>
                  </a:extLst>
                </a:gridCol>
              </a:tblGrid>
              <a:tr h="431866">
                <a:tc>
                  <a:txBody>
                    <a:bodyPr/>
                    <a:lstStyle/>
                    <a:p>
                      <a:r>
                        <a:rPr lang="es-ES" dirty="0"/>
                        <a:t>Vida en modo piloto automático, acción</a:t>
                      </a:r>
                    </a:p>
                  </a:txBody>
                  <a:tcPr/>
                </a:tc>
                <a:tc>
                  <a:txBody>
                    <a:bodyPr/>
                    <a:lstStyle/>
                    <a:p>
                      <a:r>
                        <a:rPr lang="es-ES" dirty="0"/>
                        <a:t>Vida en modo orientado al SER</a:t>
                      </a:r>
                    </a:p>
                  </a:txBody>
                  <a:tcPr/>
                </a:tc>
                <a:extLst>
                  <a:ext uri="{0D108BD9-81ED-4DB2-BD59-A6C34878D82A}">
                    <a16:rowId xmlns:a16="http://schemas.microsoft.com/office/drawing/2014/main" val="2058395350"/>
                  </a:ext>
                </a:extLst>
              </a:tr>
              <a:tr h="2662185">
                <a:tc>
                  <a:txBody>
                    <a:bodyPr/>
                    <a:lstStyle/>
                    <a:p>
                      <a:pPr marL="285750" indent="-285750">
                        <a:buFontTx/>
                        <a:buChar char="-"/>
                      </a:pPr>
                      <a:r>
                        <a:rPr lang="es-ES" dirty="0"/>
                        <a:t>Centrado en lo cognitivo, pensamientos, racionalizar todo</a:t>
                      </a:r>
                    </a:p>
                    <a:p>
                      <a:pPr marL="285750" indent="-285750">
                        <a:buFontTx/>
                        <a:buChar char="-"/>
                      </a:pPr>
                      <a:r>
                        <a:rPr lang="es-ES" dirty="0"/>
                        <a:t>Se aburre con facilidad, necesidad de cambiar de estímulos constantemente</a:t>
                      </a:r>
                    </a:p>
                    <a:p>
                      <a:pPr marL="285750" indent="-285750">
                        <a:buFontTx/>
                        <a:buChar char="-"/>
                      </a:pPr>
                      <a:r>
                        <a:rPr lang="es-ES" dirty="0"/>
                        <a:t>Está en el pasado y en el futuro</a:t>
                      </a:r>
                    </a:p>
                    <a:p>
                      <a:pPr marL="285750" indent="-285750">
                        <a:buFontTx/>
                        <a:buChar char="-"/>
                      </a:pPr>
                      <a:r>
                        <a:rPr lang="es-ES" dirty="0"/>
                        <a:t>Evita y anticipa</a:t>
                      </a:r>
                    </a:p>
                    <a:p>
                      <a:pPr marL="285750" indent="-285750">
                        <a:buFontTx/>
                        <a:buChar char="-"/>
                      </a:pPr>
                      <a:r>
                        <a:rPr lang="es-ES" dirty="0"/>
                        <a:t>Se confunde los pensamientos y emociones con la realidad</a:t>
                      </a:r>
                    </a:p>
                  </a:txBody>
                  <a:tcPr/>
                </a:tc>
                <a:tc>
                  <a:txBody>
                    <a:bodyPr/>
                    <a:lstStyle/>
                    <a:p>
                      <a:pPr marL="285750" indent="-285750">
                        <a:buFontTx/>
                        <a:buChar char="-"/>
                      </a:pPr>
                      <a:r>
                        <a:rPr lang="es-ES" dirty="0"/>
                        <a:t>Intencional, no automático</a:t>
                      </a:r>
                    </a:p>
                    <a:p>
                      <a:pPr marL="285750" indent="-285750">
                        <a:buFontTx/>
                        <a:buChar char="-"/>
                      </a:pPr>
                      <a:r>
                        <a:rPr lang="es-ES" dirty="0"/>
                        <a:t>En el presente, lo que está ocurriendo</a:t>
                      </a:r>
                    </a:p>
                    <a:p>
                      <a:pPr marL="285750" indent="-285750">
                        <a:buFontTx/>
                        <a:buChar char="-"/>
                      </a:pPr>
                      <a:r>
                        <a:rPr lang="es-ES" dirty="0"/>
                        <a:t>Conectado a la experiencia</a:t>
                      </a:r>
                    </a:p>
                    <a:p>
                      <a:pPr marL="285750" indent="-285750">
                        <a:buFontTx/>
                        <a:buChar char="-"/>
                      </a:pPr>
                      <a:r>
                        <a:rPr lang="es-ES" dirty="0"/>
                        <a:t>Actitud de aceptación hacia nosotros y lo que nos rodea</a:t>
                      </a:r>
                    </a:p>
                    <a:p>
                      <a:pPr marL="285750" indent="-285750">
                        <a:buFontTx/>
                        <a:buChar char="-"/>
                      </a:pPr>
                      <a:r>
                        <a:rPr lang="es-ES" dirty="0"/>
                        <a:t>Los pensamientos son producto de nuestra mente</a:t>
                      </a:r>
                    </a:p>
                  </a:txBody>
                  <a:tcPr/>
                </a:tc>
                <a:extLst>
                  <a:ext uri="{0D108BD9-81ED-4DB2-BD59-A6C34878D82A}">
                    <a16:rowId xmlns:a16="http://schemas.microsoft.com/office/drawing/2014/main" val="3674686641"/>
                  </a:ext>
                </a:extLst>
              </a:tr>
            </a:tbl>
          </a:graphicData>
        </a:graphic>
      </p:graphicFrame>
      <p:sp>
        <p:nvSpPr>
          <p:cNvPr id="11" name="CuadroTexto 10">
            <a:extLst>
              <a:ext uri="{FF2B5EF4-FFF2-40B4-BE49-F238E27FC236}">
                <a16:creationId xmlns:a16="http://schemas.microsoft.com/office/drawing/2014/main" id="{B231AFA1-85FE-0CD0-00B9-B5368099FC96}"/>
              </a:ext>
            </a:extLst>
          </p:cNvPr>
          <p:cNvSpPr txBox="1"/>
          <p:nvPr/>
        </p:nvSpPr>
        <p:spPr>
          <a:xfrm>
            <a:off x="1281003" y="4960400"/>
            <a:ext cx="7249680" cy="369332"/>
          </a:xfrm>
          <a:prstGeom prst="rect">
            <a:avLst/>
          </a:prstGeom>
          <a:noFill/>
        </p:spPr>
        <p:txBody>
          <a:bodyPr wrap="square">
            <a:spAutoFit/>
          </a:bodyPr>
          <a:lstStyle/>
          <a:p>
            <a:r>
              <a:rPr lang="es-ES" dirty="0">
                <a:hlinkClick r:id="rId2"/>
              </a:rPr>
              <a:t>https://www.youtube.com/watch?v=_yjgcb5MEGw&amp;list=PL56031526D43D</a:t>
            </a:r>
            <a:r>
              <a:rPr lang="es-ES" dirty="0"/>
              <a:t> </a:t>
            </a:r>
          </a:p>
        </p:txBody>
      </p:sp>
      <p:sp>
        <p:nvSpPr>
          <p:cNvPr id="13" name="CuadroTexto 12">
            <a:extLst>
              <a:ext uri="{FF2B5EF4-FFF2-40B4-BE49-F238E27FC236}">
                <a16:creationId xmlns:a16="http://schemas.microsoft.com/office/drawing/2014/main" id="{56868FB3-511A-EB05-D654-EAB588A3BB98}"/>
              </a:ext>
            </a:extLst>
          </p:cNvPr>
          <p:cNvSpPr txBox="1"/>
          <p:nvPr/>
        </p:nvSpPr>
        <p:spPr>
          <a:xfrm>
            <a:off x="1281003" y="4203503"/>
            <a:ext cx="6099716" cy="646331"/>
          </a:xfrm>
          <a:prstGeom prst="rect">
            <a:avLst/>
          </a:prstGeom>
          <a:noFill/>
        </p:spPr>
        <p:txBody>
          <a:bodyPr wrap="square">
            <a:spAutoFit/>
          </a:bodyPr>
          <a:lstStyle/>
          <a:p>
            <a:r>
              <a:rPr lang="es-ES" dirty="0"/>
              <a:t>En el siguiente enlace puedes acceder a diferentes meditaciones guiadas por el Dr. Vicente Simón</a:t>
            </a:r>
          </a:p>
        </p:txBody>
      </p:sp>
    </p:spTree>
    <p:extLst>
      <p:ext uri="{BB962C8B-B14F-4D97-AF65-F5344CB8AC3E}">
        <p14:creationId xmlns:p14="http://schemas.microsoft.com/office/powerpoint/2010/main" val="32132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5A3C0-1A75-5CE3-76D9-9DDBC45DB9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B316AE3-C8B3-A362-CD83-B513AA3BCA87}"/>
              </a:ext>
            </a:extLst>
          </p:cNvPr>
          <p:cNvSpPr>
            <a:spLocks noGrp="1"/>
          </p:cNvSpPr>
          <p:nvPr>
            <p:ph type="title"/>
          </p:nvPr>
        </p:nvSpPr>
        <p:spPr>
          <a:xfrm>
            <a:off x="1190985" y="302302"/>
            <a:ext cx="8990078" cy="600947"/>
          </a:xfrm>
        </p:spPr>
        <p:txBody>
          <a:bodyPr>
            <a:normAutofit/>
          </a:bodyPr>
          <a:lstStyle/>
          <a:p>
            <a:pPr algn="ctr"/>
            <a:r>
              <a:rPr lang="es-ES" sz="3100" b="1" dirty="0"/>
              <a:t>Aceptación y compromiso </a:t>
            </a:r>
            <a:r>
              <a:rPr lang="es-ES" sz="2700" b="1" dirty="0"/>
              <a:t>(HAYES ET AL, 2014)</a:t>
            </a:r>
            <a:endParaRPr lang="es-ES" sz="2700" b="1" dirty="0">
              <a:solidFill>
                <a:schemeClr val="tx1"/>
              </a:solidFill>
            </a:endParaRPr>
          </a:p>
        </p:txBody>
      </p:sp>
      <p:sp>
        <p:nvSpPr>
          <p:cNvPr id="4" name="Marcador de texto 3">
            <a:extLst>
              <a:ext uri="{FF2B5EF4-FFF2-40B4-BE49-F238E27FC236}">
                <a16:creationId xmlns:a16="http://schemas.microsoft.com/office/drawing/2014/main" id="{35F3A55D-0C83-3187-4E22-4E8FF414353A}"/>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540CDEC8-89F9-84ED-F788-11F4CEFDB47C}"/>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FC098198-C0B7-D483-1C7A-1AFA38D436BD}"/>
              </a:ext>
            </a:extLst>
          </p:cNvPr>
          <p:cNvSpPr>
            <a:spLocks noGrp="1"/>
          </p:cNvSpPr>
          <p:nvPr>
            <p:ph type="sldNum" sz="quarter" idx="12"/>
          </p:nvPr>
        </p:nvSpPr>
        <p:spPr/>
        <p:txBody>
          <a:bodyPr/>
          <a:lstStyle/>
          <a:p>
            <a:fld id="{48BC4897-B952-4931-B1F4-3DD178FA707B}" type="slidenum">
              <a:rPr lang="es-ES" smtClean="0"/>
              <a:t>8</a:t>
            </a:fld>
            <a:endParaRPr lang="es-ES"/>
          </a:p>
        </p:txBody>
      </p:sp>
      <p:sp>
        <p:nvSpPr>
          <p:cNvPr id="5" name="Marcador de texto 3">
            <a:extLst>
              <a:ext uri="{FF2B5EF4-FFF2-40B4-BE49-F238E27FC236}">
                <a16:creationId xmlns:a16="http://schemas.microsoft.com/office/drawing/2014/main" id="{69B165B8-BED2-9A13-294A-544560EA52DA}"/>
              </a:ext>
            </a:extLst>
          </p:cNvPr>
          <p:cNvSpPr txBox="1">
            <a:spLocks/>
          </p:cNvSpPr>
          <p:nvPr/>
        </p:nvSpPr>
        <p:spPr>
          <a:xfrm>
            <a:off x="369848" y="1695256"/>
            <a:ext cx="11452303" cy="4553143"/>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pPr marL="571500" indent="-571500" algn="just">
              <a:buFont typeface="Arial" panose="020B0604020202020204" pitchFamily="34" charset="0"/>
              <a:buChar char="•"/>
            </a:pPr>
            <a:r>
              <a:rPr lang="es-ES" sz="6700" dirty="0"/>
              <a:t>Conocer los valores personales y acción comprometida con dichos valores, de forma que se desarrolle una vida que resulte significativa y con sentido</a:t>
            </a:r>
          </a:p>
          <a:p>
            <a:pPr marL="571500" indent="-571500" algn="just">
              <a:buFont typeface="Arial" panose="020B0604020202020204" pitchFamily="34" charset="0"/>
              <a:buChar char="•"/>
            </a:pPr>
            <a:r>
              <a:rPr lang="es-ES" sz="6700" dirty="0"/>
              <a:t>El sufrimiento es universal e inherente al ser humano, no se trata de eliminar sino de aumentar estrategias de afrontamiento, entre ellas la flexibilización cognitiva</a:t>
            </a:r>
          </a:p>
          <a:p>
            <a:endParaRPr lang="es-ES" sz="3600" b="1" dirty="0"/>
          </a:p>
        </p:txBody>
      </p:sp>
    </p:spTree>
    <p:extLst>
      <p:ext uri="{BB962C8B-B14F-4D97-AF65-F5344CB8AC3E}">
        <p14:creationId xmlns:p14="http://schemas.microsoft.com/office/powerpoint/2010/main" val="404934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67B7-0B29-0116-A1A6-EB777C547C2F}"/>
            </a:ext>
          </a:extLst>
        </p:cNvPr>
        <p:cNvGrpSpPr/>
        <p:nvPr/>
      </p:nvGrpSpPr>
      <p:grpSpPr>
        <a:xfrm>
          <a:off x="0" y="0"/>
          <a:ext cx="0" cy="0"/>
          <a:chOff x="0" y="0"/>
          <a:chExt cx="0" cy="0"/>
        </a:xfrm>
      </p:grpSpPr>
      <p:sp>
        <p:nvSpPr>
          <p:cNvPr id="4" name="Marcador de texto 3">
            <a:extLst>
              <a:ext uri="{FF2B5EF4-FFF2-40B4-BE49-F238E27FC236}">
                <a16:creationId xmlns:a16="http://schemas.microsoft.com/office/drawing/2014/main" id="{5CF1311C-8F1A-341B-09C5-98D867F4E45E}"/>
              </a:ext>
            </a:extLst>
          </p:cNvPr>
          <p:cNvSpPr>
            <a:spLocks noGrp="1"/>
          </p:cNvSpPr>
          <p:nvPr>
            <p:ph type="body" sz="half" idx="2"/>
          </p:nvPr>
        </p:nvSpPr>
        <p:spPr>
          <a:xfrm>
            <a:off x="5952691" y="1530155"/>
            <a:ext cx="6239309" cy="3209113"/>
          </a:xfrm>
        </p:spPr>
        <p:txBody>
          <a:bodyPr>
            <a:normAutofit/>
          </a:bodyPr>
          <a:lstStyle/>
          <a:p>
            <a:endParaRPr lang="es-ES" sz="3600" b="1" dirty="0">
              <a:solidFill>
                <a:schemeClr val="tx1"/>
              </a:solidFill>
            </a:endParaRPr>
          </a:p>
          <a:p>
            <a:endParaRPr lang="es-ES" sz="3600" b="1" dirty="0">
              <a:solidFill>
                <a:schemeClr val="tx1"/>
              </a:solidFill>
            </a:endParaRPr>
          </a:p>
        </p:txBody>
      </p:sp>
      <p:sp>
        <p:nvSpPr>
          <p:cNvPr id="3" name="Marcador de pie de página 2">
            <a:extLst>
              <a:ext uri="{FF2B5EF4-FFF2-40B4-BE49-F238E27FC236}">
                <a16:creationId xmlns:a16="http://schemas.microsoft.com/office/drawing/2014/main" id="{77BAED16-F14B-6DB8-F46A-5F59C14766C5}"/>
              </a:ext>
            </a:extLst>
          </p:cNvPr>
          <p:cNvSpPr>
            <a:spLocks noGrp="1"/>
          </p:cNvSpPr>
          <p:nvPr>
            <p:ph type="ftr" sz="quarter" idx="11"/>
          </p:nvPr>
        </p:nvSpPr>
        <p:spPr/>
        <p:txBody>
          <a:bodyPr/>
          <a:lstStyle/>
          <a:p>
            <a:r>
              <a:rPr lang="es-ES" sz="1400" dirty="0"/>
              <a:t>www.consultadepsicologiapixel.com</a:t>
            </a:r>
          </a:p>
        </p:txBody>
      </p:sp>
      <p:sp>
        <p:nvSpPr>
          <p:cNvPr id="6" name="Marcador de número de diapositiva 5">
            <a:extLst>
              <a:ext uri="{FF2B5EF4-FFF2-40B4-BE49-F238E27FC236}">
                <a16:creationId xmlns:a16="http://schemas.microsoft.com/office/drawing/2014/main" id="{7EFB81FB-EF5A-FA55-DCE6-DAFF52CED78A}"/>
              </a:ext>
            </a:extLst>
          </p:cNvPr>
          <p:cNvSpPr>
            <a:spLocks noGrp="1"/>
          </p:cNvSpPr>
          <p:nvPr>
            <p:ph type="sldNum" sz="quarter" idx="12"/>
          </p:nvPr>
        </p:nvSpPr>
        <p:spPr/>
        <p:txBody>
          <a:bodyPr/>
          <a:lstStyle/>
          <a:p>
            <a:fld id="{48BC4897-B952-4931-B1F4-3DD178FA707B}" type="slidenum">
              <a:rPr lang="es-ES" smtClean="0"/>
              <a:t>9</a:t>
            </a:fld>
            <a:endParaRPr lang="es-ES"/>
          </a:p>
        </p:txBody>
      </p:sp>
      <p:sp>
        <p:nvSpPr>
          <p:cNvPr id="7" name="Marcador de texto 3">
            <a:extLst>
              <a:ext uri="{FF2B5EF4-FFF2-40B4-BE49-F238E27FC236}">
                <a16:creationId xmlns:a16="http://schemas.microsoft.com/office/drawing/2014/main" id="{78A70CE9-4BD6-6823-9E91-16002A0BF1BF}"/>
              </a:ext>
            </a:extLst>
          </p:cNvPr>
          <p:cNvSpPr txBox="1">
            <a:spLocks/>
          </p:cNvSpPr>
          <p:nvPr/>
        </p:nvSpPr>
        <p:spPr>
          <a:xfrm>
            <a:off x="1401766" y="4538546"/>
            <a:ext cx="9169590" cy="2141538"/>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endParaRPr lang="es-ES" sz="3600" b="1" dirty="0"/>
          </a:p>
        </p:txBody>
      </p:sp>
      <p:sp>
        <p:nvSpPr>
          <p:cNvPr id="13" name="CuadroTexto 12">
            <a:extLst>
              <a:ext uri="{FF2B5EF4-FFF2-40B4-BE49-F238E27FC236}">
                <a16:creationId xmlns:a16="http://schemas.microsoft.com/office/drawing/2014/main" id="{4565E452-5523-CEEA-0D16-2124C2B55AD9}"/>
              </a:ext>
            </a:extLst>
          </p:cNvPr>
          <p:cNvSpPr txBox="1"/>
          <p:nvPr/>
        </p:nvSpPr>
        <p:spPr>
          <a:xfrm>
            <a:off x="869793" y="360428"/>
            <a:ext cx="10705171" cy="5324535"/>
          </a:xfrm>
          <a:prstGeom prst="rect">
            <a:avLst/>
          </a:prstGeom>
          <a:noFill/>
        </p:spPr>
        <p:txBody>
          <a:bodyPr wrap="square">
            <a:spAutoFit/>
          </a:bodyPr>
          <a:lstStyle/>
          <a:p>
            <a:pPr marL="571500" indent="-571500" algn="just">
              <a:buFont typeface="Arial" panose="020B0604020202020204" pitchFamily="34" charset="0"/>
              <a:buChar char="•"/>
            </a:pPr>
            <a:r>
              <a:rPr lang="es-ES" sz="2000" dirty="0"/>
              <a:t>Las habilidades a conseguir son:</a:t>
            </a:r>
          </a:p>
          <a:p>
            <a:pPr marL="571500" indent="-571500" algn="just">
              <a:buFont typeface="Arial" panose="020B0604020202020204" pitchFamily="34" charset="0"/>
              <a:buChar char="•"/>
            </a:pPr>
            <a:endParaRPr lang="es-ES" sz="2000" dirty="0"/>
          </a:p>
          <a:p>
            <a:pPr marL="742950" indent="-742950" algn="just">
              <a:buAutoNum type="arabicPeriod"/>
            </a:pPr>
            <a:r>
              <a:rPr lang="es-ES" sz="2000" b="1" dirty="0"/>
              <a:t>La defusión cognitiva. </a:t>
            </a:r>
            <a:r>
              <a:rPr lang="es-ES" sz="2000" dirty="0"/>
              <a:t>Alejarse de los pensamientos, las emociones y otras cogniciones, observándolas como lo que son, un producto de nuestra mente, y evitando fundirse e identificarse con ellas</a:t>
            </a:r>
          </a:p>
          <a:p>
            <a:pPr marL="742950" indent="-742950" algn="just">
              <a:buAutoNum type="arabicPeriod"/>
            </a:pPr>
            <a:r>
              <a:rPr lang="es-ES" sz="2000" b="1" dirty="0"/>
              <a:t>La aceptación</a:t>
            </a:r>
            <a:r>
              <a:rPr lang="es-ES" sz="2000" dirty="0"/>
              <a:t>. No luchar contra las elaboraciones mentales, sino permitirles que tengan un espacio en nosotros, sin evitarlas ni dejarse atrapar por ellas</a:t>
            </a:r>
          </a:p>
          <a:p>
            <a:pPr marL="742950" indent="-742950" algn="just">
              <a:buAutoNum type="arabicPeriod"/>
            </a:pPr>
            <a:r>
              <a:rPr lang="es-ES" sz="2000" b="1" dirty="0"/>
              <a:t>El contacto con el momento presente. </a:t>
            </a:r>
            <a:r>
              <a:rPr lang="es-ES" sz="2000" dirty="0"/>
              <a:t>Llevar la atención a nuestra experiencia inmediata, con una actitud de curiosidad, apertura e interés, viviendo en el aquí y el ahora de una forma intencional</a:t>
            </a:r>
          </a:p>
          <a:p>
            <a:pPr marL="742950" indent="-742950" algn="just">
              <a:buAutoNum type="arabicPeriod"/>
            </a:pPr>
            <a:r>
              <a:rPr lang="es-ES" sz="2000" b="1" dirty="0"/>
              <a:t>El yo-observador. </a:t>
            </a:r>
            <a:r>
              <a:rPr lang="es-ES" sz="2000" dirty="0"/>
              <a:t>Desarrollar la conciencia de la propia conciencia, y situarse como observador de lo que acontece en nosotros y que, sin embargo, no es la esencia de lo que somos-, ya sean pensamientos, emociones, etc.</a:t>
            </a:r>
          </a:p>
          <a:p>
            <a:pPr marL="742950" indent="-742950" algn="just">
              <a:buAutoNum type="arabicPeriod"/>
            </a:pPr>
            <a:r>
              <a:rPr lang="es-ES" sz="2000" b="1" dirty="0"/>
              <a:t>Los valores. </a:t>
            </a:r>
            <a:r>
              <a:rPr lang="es-ES" sz="2000" dirty="0"/>
              <a:t>Clarificar lo que es más importante en nosotros, lo significativo y valioso de nuestra vida, y definir el tipo de persona que queremos ser.</a:t>
            </a:r>
          </a:p>
          <a:p>
            <a:pPr marL="742950" indent="-742950" algn="just">
              <a:buAutoNum type="arabicPeriod"/>
            </a:pPr>
            <a:r>
              <a:rPr lang="es-ES" sz="2000" b="1" dirty="0"/>
              <a:t>La acción comprometida. </a:t>
            </a:r>
            <a:r>
              <a:rPr lang="es-ES" sz="2000" dirty="0"/>
              <a:t>Establecer metas y objetivos en la dirección de los propios valores, e involucrarse en acciones efectivas para alcanzarlas</a:t>
            </a:r>
            <a:endParaRPr lang="es-ES" sz="2000" b="1" dirty="0"/>
          </a:p>
        </p:txBody>
      </p:sp>
    </p:spTree>
    <p:extLst>
      <p:ext uri="{BB962C8B-B14F-4D97-AF65-F5344CB8AC3E}">
        <p14:creationId xmlns:p14="http://schemas.microsoft.com/office/powerpoint/2010/main" val="3721473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631</TotalTime>
  <Words>1728</Words>
  <Application>Microsoft Office PowerPoint</Application>
  <PresentationFormat>Panorámica</PresentationFormat>
  <Paragraphs>151</Paragraphs>
  <Slides>22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Tw Cen MT</vt:lpstr>
      <vt:lpstr>Circuito</vt:lpstr>
      <vt:lpstr>Hola</vt:lpstr>
      <vt:lpstr>mindfulness</vt:lpstr>
      <vt:lpstr>Presentación de PowerPoint</vt:lpstr>
      <vt:lpstr>Presentación de PowerPoint</vt:lpstr>
      <vt:lpstr>Presentación de PowerPoint</vt:lpstr>
      <vt:lpstr>Presentación de PowerPoint</vt:lpstr>
      <vt:lpstr>Presentación de PowerPoint</vt:lpstr>
      <vt:lpstr>Aceptación y compromiso (HAYES ET AL, 2014)</vt:lpstr>
      <vt:lpstr>Presentación de PowerPoint</vt:lpstr>
      <vt:lpstr>Presentación de PowerPoint</vt:lpstr>
      <vt:lpstr>Presentación de PowerPoint</vt:lpstr>
      <vt:lpstr>Mecanismos que pone en marcha el mindfulness para darnos sus beneficios</vt:lpstr>
      <vt:lpstr>Presentación de PowerPoint</vt:lpstr>
      <vt:lpstr>PRÁCTICA: ATENCIÓN A LARESPIRACIÓN</vt:lpstr>
      <vt:lpstr>PRÁCTICA: ATENCIÓN A LAS SENSACIONES CORPORALES</vt:lpstr>
      <vt:lpstr>PRÁCTICA: ATENCIÓN A LAS EMOCIONES</vt:lpstr>
      <vt:lpstr>PRÁCTICA: ATENCIÓN A los pensamientos</vt:lpstr>
      <vt:lpstr>PRÁCTICA: ATENCIÓN A los estados mentales</vt:lpstr>
      <vt:lpstr>PRÁCTICA: la compasión</vt:lpstr>
      <vt:lpstr>Prácticas informales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María Pliego Reyes</dc:creator>
  <cp:lastModifiedBy>Eva María Pliego Reyes</cp:lastModifiedBy>
  <cp:revision>46</cp:revision>
  <dcterms:created xsi:type="dcterms:W3CDTF">2024-12-23T16:00:35Z</dcterms:created>
  <dcterms:modified xsi:type="dcterms:W3CDTF">2025-01-22T12:09:06Z</dcterms:modified>
</cp:coreProperties>
</file>