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7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9" r:id="rId12"/>
    <p:sldId id="268" r:id="rId13"/>
    <p:sldId id="266" r:id="rId14"/>
    <p:sldId id="270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A90"/>
    <a:srgbClr val="7BB967"/>
    <a:srgbClr val="92A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9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B6342-59E4-4416-AB14-62441278536A}" type="datetimeFigureOut">
              <a:rPr lang="es-ES" smtClean="0"/>
              <a:t>21/01/2025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0A626-3F83-4FC4-9BA3-12F93A6001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16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E87BD85-B10E-4044-8BFC-9063DFE27743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15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7538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215667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365120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515830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4429948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1409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B31F-67C4-4F2D-B152-171F3CB2957F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049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377D7-78E6-4835-AEF6-9E1BD49BF80D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6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B6DC-A067-48AD-8370-C2EB04CCEBF0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943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87648-E47E-4942-9391-703E79DBCA7A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7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F20D9-FCE3-4797-9C3B-02C740B0A3D4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2524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76B19-B1A2-44E9-A571-7E52F85FC91E}" type="datetime1">
              <a:rPr lang="es-ES" smtClean="0"/>
              <a:t>21/01/2025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01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831D-A602-4F06-B935-C428F9BA5FD2}" type="datetime1">
              <a:rPr lang="es-ES" smtClean="0"/>
              <a:t>21/01/2025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2619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F1625-1D88-4DF5-B4AA-78B34914BF95}" type="datetime1">
              <a:rPr lang="es-ES" smtClean="0"/>
              <a:t>21/01/2025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332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AE363-B3ED-47D4-AC23-020ECE109BDC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25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E0E02-8C5D-42C0-8277-1CCB0146A247}" type="datetime1">
              <a:rPr lang="es-ES" smtClean="0"/>
              <a:t>21/01/2025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364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C37B-813E-4158-A797-9D4976874E35}" type="datetime1">
              <a:rPr lang="es-ES" smtClean="0"/>
              <a:t>21/01/2025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www.consultadepsicologiapixel.com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C4897-B952-4931-B1F4-3DD178FA707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533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uebloclick.blogspot.com/2010/09/el-codigo-de-los-tejidos-mayas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resaperez.net/2014/08/11/la-importancia-de-la-relacion-terapeutica-de-la-enfermera-en-salud-mental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ecnologiasyeduc.blogspot.com/p/plan-de-accion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igetusenda.wordpress.com/tag/abpmooc_intef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21574/Fictie___verhaalanalyse_vmbo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EB6DC-8FFF-C6C7-29B8-6B128FD7E1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9600" dirty="0"/>
              <a:t>Hola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AD4FF7-CA88-DD8B-DB9C-83644235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F6C3FE-DCEC-6C72-7C19-55602AE4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1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607A15-AAF3-89C4-A5FC-E903D9C81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14" y="680224"/>
            <a:ext cx="3228225" cy="46166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913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C3240-672D-29EC-F037-F14035772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isósceles 1">
            <a:extLst>
              <a:ext uri="{FF2B5EF4-FFF2-40B4-BE49-F238E27FC236}">
                <a16:creationId xmlns:a16="http://schemas.microsoft.com/office/drawing/2014/main" id="{F594931D-DB13-3441-0FC7-7D51C6AC4353}"/>
              </a:ext>
            </a:extLst>
          </p:cNvPr>
          <p:cNvSpPr/>
          <p:nvPr/>
        </p:nvSpPr>
        <p:spPr>
          <a:xfrm>
            <a:off x="2597400" y="833781"/>
            <a:ext cx="7192537" cy="3178096"/>
          </a:xfrm>
          <a:prstGeom prst="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Triángulo isósceles 2">
            <a:extLst>
              <a:ext uri="{FF2B5EF4-FFF2-40B4-BE49-F238E27FC236}">
                <a16:creationId xmlns:a16="http://schemas.microsoft.com/office/drawing/2014/main" id="{A247FD23-516D-0F10-5C18-7BD9DC9E64B5}"/>
              </a:ext>
            </a:extLst>
          </p:cNvPr>
          <p:cNvSpPr/>
          <p:nvPr/>
        </p:nvSpPr>
        <p:spPr>
          <a:xfrm rot="10800000">
            <a:off x="4538546" y="2364059"/>
            <a:ext cx="3267307" cy="1616926"/>
          </a:xfrm>
          <a:prstGeom prst="triangle">
            <a:avLst>
              <a:gd name="adj" fmla="val 497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7117938-B716-5E2B-B217-876995D1C1AE}"/>
              </a:ext>
            </a:extLst>
          </p:cNvPr>
          <p:cNvSpPr txBox="1"/>
          <p:nvPr/>
        </p:nvSpPr>
        <p:spPr>
          <a:xfrm>
            <a:off x="4916849" y="1810060"/>
            <a:ext cx="263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Regulación emocional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4DDDF9-1F68-5D1B-5521-D1C6C64B23E0}"/>
              </a:ext>
            </a:extLst>
          </p:cNvPr>
          <p:cNvSpPr txBox="1"/>
          <p:nvPr/>
        </p:nvSpPr>
        <p:spPr>
          <a:xfrm>
            <a:off x="8526963" y="582429"/>
            <a:ext cx="263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Historia Personal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3098D7D-8C1B-1831-34DC-4135679FF49C}"/>
              </a:ext>
            </a:extLst>
          </p:cNvPr>
          <p:cNvSpPr txBox="1"/>
          <p:nvPr/>
        </p:nvSpPr>
        <p:spPr>
          <a:xfrm>
            <a:off x="834898" y="492604"/>
            <a:ext cx="263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Presente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8BF0584-2DBE-DC31-A459-429C20333752}"/>
              </a:ext>
            </a:extLst>
          </p:cNvPr>
          <p:cNvSpPr txBox="1"/>
          <p:nvPr/>
        </p:nvSpPr>
        <p:spPr>
          <a:xfrm>
            <a:off x="4856355" y="2404869"/>
            <a:ext cx="26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Motivo de consulta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63AFFD-0EA1-F666-27B0-A848AA93B7CC}"/>
              </a:ext>
            </a:extLst>
          </p:cNvPr>
          <p:cNvSpPr txBox="1"/>
          <p:nvPr/>
        </p:nvSpPr>
        <p:spPr>
          <a:xfrm>
            <a:off x="6962912" y="3491801"/>
            <a:ext cx="263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Emoción evitada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F3FE8D-21BF-FCA4-AF81-86241C381D67}"/>
              </a:ext>
            </a:extLst>
          </p:cNvPr>
          <p:cNvSpPr txBox="1"/>
          <p:nvPr/>
        </p:nvSpPr>
        <p:spPr>
          <a:xfrm>
            <a:off x="3033131" y="3457764"/>
            <a:ext cx="2631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Síntomas y defensas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0113D8-E81A-08D9-9597-2EE8A430AA41}"/>
              </a:ext>
            </a:extLst>
          </p:cNvPr>
          <p:cNvSpPr txBox="1"/>
          <p:nvPr/>
        </p:nvSpPr>
        <p:spPr>
          <a:xfrm>
            <a:off x="-315951" y="4264725"/>
            <a:ext cx="48544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Síntomas actuales</a:t>
            </a:r>
          </a:p>
          <a:p>
            <a:pPr algn="ctr"/>
            <a:endParaRPr lang="es-ES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880741A-237A-4680-EE21-D227AB180A5B}"/>
              </a:ext>
            </a:extLst>
          </p:cNvPr>
          <p:cNvSpPr txBox="1"/>
          <p:nvPr/>
        </p:nvSpPr>
        <p:spPr>
          <a:xfrm>
            <a:off x="197835" y="1140188"/>
            <a:ext cx="4456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Estrategias y técnicas que vamos a llevar a cabo, siempre y siempre hay Psicoeducación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74813D1-9DF3-4A17-09C7-3033AC5AD30E}"/>
              </a:ext>
            </a:extLst>
          </p:cNvPr>
          <p:cNvSpPr txBox="1"/>
          <p:nvPr/>
        </p:nvSpPr>
        <p:spPr>
          <a:xfrm>
            <a:off x="8995319" y="1086785"/>
            <a:ext cx="2631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/>
              <a:t>Entender como mi cerebro me ayudó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/>
              <a:t>Estilo de Apego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/>
              <a:t>Emociones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s-ES" sz="2000" b="1" dirty="0"/>
              <a:t>Cuidar de la parte que sufrió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F60F4E5-6C96-677D-BB29-B3B60A39B530}"/>
              </a:ext>
            </a:extLst>
          </p:cNvPr>
          <p:cNvSpPr txBox="1"/>
          <p:nvPr/>
        </p:nvSpPr>
        <p:spPr>
          <a:xfrm>
            <a:off x="4702094" y="4021796"/>
            <a:ext cx="369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Ansiedad </a:t>
            </a:r>
          </a:p>
          <a:p>
            <a:pPr algn="ctr"/>
            <a:r>
              <a:rPr lang="es-ES" b="1" dirty="0"/>
              <a:t>Mi mayor miedo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A6A1F1-5A76-1327-78B5-CBDBF6BD3FC9}"/>
              </a:ext>
            </a:extLst>
          </p:cNvPr>
          <p:cNvSpPr txBox="1"/>
          <p:nvPr/>
        </p:nvSpPr>
        <p:spPr>
          <a:xfrm>
            <a:off x="6461485" y="5246103"/>
            <a:ext cx="4854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Detonantes actuales de los síntomas y defensas</a:t>
            </a:r>
          </a:p>
        </p:txBody>
      </p:sp>
    </p:spTree>
    <p:extLst>
      <p:ext uri="{BB962C8B-B14F-4D97-AF65-F5344CB8AC3E}">
        <p14:creationId xmlns:p14="http://schemas.microsoft.com/office/powerpoint/2010/main" val="181414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4EB97453-A11A-64A8-4C25-817DB658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47BCF7-6CB2-1F7D-586E-677A1CA70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11</a:t>
            </a:fld>
            <a:endParaRPr lang="es-ES"/>
          </a:p>
        </p:txBody>
      </p:sp>
      <p:pic>
        <p:nvPicPr>
          <p:cNvPr id="1026" name="Picture 2" descr="Resultado de imagen de iceberg">
            <a:extLst>
              <a:ext uri="{FF2B5EF4-FFF2-40B4-BE49-F238E27FC236}">
                <a16:creationId xmlns:a16="http://schemas.microsoft.com/office/drawing/2014/main" id="{34B53243-2B72-D842-953F-155DAED5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39" y="334537"/>
            <a:ext cx="5832088" cy="554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5F9CD2-80C0-352B-0807-5FCDED1672F4}"/>
              </a:ext>
            </a:extLst>
          </p:cNvPr>
          <p:cNvSpPr txBox="1"/>
          <p:nvPr/>
        </p:nvSpPr>
        <p:spPr>
          <a:xfrm>
            <a:off x="6913756" y="699662"/>
            <a:ext cx="44270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Emplearemos el 80% a entender cómo hemos sobrevivido, es decir, qué estrategias usamos de niños que nos ayudaron, pero que ahora  no son tan funcionales, y el 20% a la intervención</a:t>
            </a:r>
          </a:p>
        </p:txBody>
      </p:sp>
    </p:spTree>
    <p:extLst>
      <p:ext uri="{BB962C8B-B14F-4D97-AF65-F5344CB8AC3E}">
        <p14:creationId xmlns:p14="http://schemas.microsoft.com/office/powerpoint/2010/main" val="1528954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A5D58-B886-72B4-CAD2-3A9D2495A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6576E79-1E73-0B6F-22B7-1AFCB7CF8128}"/>
              </a:ext>
            </a:extLst>
          </p:cNvPr>
          <p:cNvSpPr txBox="1"/>
          <p:nvPr/>
        </p:nvSpPr>
        <p:spPr>
          <a:xfrm>
            <a:off x="1460807" y="1400386"/>
            <a:ext cx="562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Pánico/Conexión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3D62B57-D6B3-5329-38B8-48D84133D5E7}"/>
              </a:ext>
            </a:extLst>
          </p:cNvPr>
          <p:cNvSpPr txBox="1"/>
          <p:nvPr/>
        </p:nvSpPr>
        <p:spPr>
          <a:xfrm>
            <a:off x="2274846" y="2652548"/>
            <a:ext cx="399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Miedo y Ansiedad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6B7DCE-E778-41EE-C8A0-C8B6DFD74D54}"/>
              </a:ext>
            </a:extLst>
          </p:cNvPr>
          <p:cNvSpPr txBox="1"/>
          <p:nvPr/>
        </p:nvSpPr>
        <p:spPr>
          <a:xfrm>
            <a:off x="2274846" y="3804795"/>
            <a:ext cx="4192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Rabia (Ira, frustración)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FDE03E78-C23A-A45B-FDF9-0CA2E1D6BC94}"/>
              </a:ext>
            </a:extLst>
          </p:cNvPr>
          <p:cNvCxnSpPr>
            <a:cxnSpLocks/>
          </p:cNvCxnSpPr>
          <p:nvPr/>
        </p:nvCxnSpPr>
        <p:spPr>
          <a:xfrm>
            <a:off x="4020941" y="1985161"/>
            <a:ext cx="0" cy="6673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0B2D275-C8E0-45F2-D712-6B2ECFF126A4}"/>
              </a:ext>
            </a:extLst>
          </p:cNvPr>
          <p:cNvCxnSpPr>
            <a:cxnSpLocks/>
          </p:cNvCxnSpPr>
          <p:nvPr/>
        </p:nvCxnSpPr>
        <p:spPr>
          <a:xfrm flipH="1">
            <a:off x="2433444" y="4428170"/>
            <a:ext cx="1424570" cy="97045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C69D06B-68E1-F96C-EF19-E6C21C7AB7AE}"/>
              </a:ext>
            </a:extLst>
          </p:cNvPr>
          <p:cNvCxnSpPr>
            <a:cxnSpLocks/>
          </p:cNvCxnSpPr>
          <p:nvPr/>
        </p:nvCxnSpPr>
        <p:spPr>
          <a:xfrm>
            <a:off x="4782014" y="4433974"/>
            <a:ext cx="1313986" cy="10236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AE0C95-1503-6B1F-B71F-8608C57B9D3D}"/>
              </a:ext>
            </a:extLst>
          </p:cNvPr>
          <p:cNvSpPr txBox="1"/>
          <p:nvPr/>
        </p:nvSpPr>
        <p:spPr>
          <a:xfrm>
            <a:off x="1007329" y="5408559"/>
            <a:ext cx="244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Culpa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6ED582A-BCAB-231B-AB47-E1D796580258}"/>
              </a:ext>
            </a:extLst>
          </p:cNvPr>
          <p:cNvSpPr txBox="1"/>
          <p:nvPr/>
        </p:nvSpPr>
        <p:spPr>
          <a:xfrm>
            <a:off x="5200508" y="5398620"/>
            <a:ext cx="244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Vergüenza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485E02-274F-2979-536F-3AE6C74C2EF0}"/>
              </a:ext>
            </a:extLst>
          </p:cNvPr>
          <p:cNvSpPr txBox="1"/>
          <p:nvPr/>
        </p:nvSpPr>
        <p:spPr>
          <a:xfrm>
            <a:off x="2228387" y="591835"/>
            <a:ext cx="8898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tx2">
                    <a:lumMod val="50000"/>
                  </a:schemeClr>
                </a:solidFill>
              </a:rPr>
              <a:t>Emociones que vamos a trabajar</a:t>
            </a: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7B85D10-26C4-306E-81D0-6343A8DECEAF}"/>
              </a:ext>
            </a:extLst>
          </p:cNvPr>
          <p:cNvCxnSpPr>
            <a:cxnSpLocks/>
          </p:cNvCxnSpPr>
          <p:nvPr/>
        </p:nvCxnSpPr>
        <p:spPr>
          <a:xfrm>
            <a:off x="4020941" y="3224481"/>
            <a:ext cx="0" cy="6802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Resultado de imagen de personajes inside out">
            <a:extLst>
              <a:ext uri="{FF2B5EF4-FFF2-40B4-BE49-F238E27FC236}">
                <a16:creationId xmlns:a16="http://schemas.microsoft.com/office/drawing/2014/main" id="{E14B3425-1760-7D57-618F-C4CFBFF27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60" y="1628078"/>
            <a:ext cx="4884234" cy="37804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97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674FA-162E-A6FD-793A-FCAB89537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1E27E13-ACEE-C92B-70EF-6D999AA24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95E812-DC16-DF50-76CD-06FCCB51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13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E722631-AEA1-697E-8C74-8C629E3D6012}"/>
              </a:ext>
            </a:extLst>
          </p:cNvPr>
          <p:cNvSpPr txBox="1"/>
          <p:nvPr/>
        </p:nvSpPr>
        <p:spPr>
          <a:xfrm>
            <a:off x="1141411" y="245378"/>
            <a:ext cx="858643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Técnicas: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Psicoeducación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Cognitivo – Conductuales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Narrativas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Sistémicas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Proyectivas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Tareas para casa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PARCUVE: Pánico, Ansiedad, Culpa, Rabia, Vergüenza</a:t>
            </a:r>
          </a:p>
          <a:p>
            <a:pPr marL="457200" indent="-457200">
              <a:buFontTx/>
              <a:buChar char="-"/>
            </a:pPr>
            <a:r>
              <a:rPr lang="es-ES" sz="2800" b="1" dirty="0"/>
              <a:t>EMDR</a:t>
            </a:r>
          </a:p>
          <a:p>
            <a:pPr marL="457200" indent="-457200">
              <a:buFontTx/>
              <a:buChar char="-"/>
            </a:pPr>
            <a:endParaRPr lang="es-ES" sz="2800" b="1" dirty="0"/>
          </a:p>
          <a:p>
            <a:pPr algn="ctr"/>
            <a:r>
              <a:rPr lang="es-ES" sz="2800" b="1" dirty="0"/>
              <a:t>HABLAR   +   PENSAR   + SOÑAR</a:t>
            </a:r>
          </a:p>
          <a:p>
            <a:endParaRPr lang="es-ES" sz="2800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0F3EB78-5539-4C72-8D03-632155492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115" y="257789"/>
            <a:ext cx="2015084" cy="2352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5CDAD8D-16C0-0677-F5B9-F7BCA83D7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739" y="631462"/>
            <a:ext cx="1330491" cy="2553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ᐈ Dibujos de Galletas de Jengibre【TOP 30】Deliciosas para colorear">
            <a:extLst>
              <a:ext uri="{FF2B5EF4-FFF2-40B4-BE49-F238E27FC236}">
                <a16:creationId xmlns:a16="http://schemas.microsoft.com/office/drawing/2014/main" id="{5C02DE43-00EE-9C3D-3C93-FC9145995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32" y="2277775"/>
            <a:ext cx="2123789" cy="21237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842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E28F6A46-37E3-7BCD-6801-942E172B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72524A6-575D-F4D6-0EFE-8F3C7771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14</a:t>
            </a:fld>
            <a:endParaRPr lang="es-ES"/>
          </a:p>
        </p:txBody>
      </p:sp>
      <p:pic>
        <p:nvPicPr>
          <p:cNvPr id="2050" name="Picture 2" descr="Resultado de imagen de cerebro divertido">
            <a:extLst>
              <a:ext uri="{FF2B5EF4-FFF2-40B4-BE49-F238E27FC236}">
                <a16:creationId xmlns:a16="http://schemas.microsoft.com/office/drawing/2014/main" id="{01EBE85E-1CC0-8C29-1DBF-094D4DAC5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1" y="847494"/>
            <a:ext cx="3378819" cy="4404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D00A6A5-4D3E-9D70-9A2E-36911951F6BD}"/>
              </a:ext>
            </a:extLst>
          </p:cNvPr>
          <p:cNvSpPr txBox="1"/>
          <p:nvPr/>
        </p:nvSpPr>
        <p:spPr>
          <a:xfrm>
            <a:off x="4839630" y="735657"/>
            <a:ext cx="647885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Nuestro cerebro siempre buscará protegernos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En muchas ocasiones se equivoca y mete la pata hasta el fondo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Tenemos que ser aliados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Una vez que el cerebro ha aprendido a que algo funciona, lo pondrá en marcha siempre, es aquí donde suele meter la pata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Si algo nos sirvió de niños, el cerebro seguirá erre que erre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Ayudarle a ver que ahora somos adultos con herramientas que de niños no teníamos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b="1" dirty="0"/>
              <a:t>No nos queda otra que entender su funcionamiento, pondremos algo de chispa biológica en el asunto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55955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423C5-B162-4973-B71D-4D3188822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997" y="1427395"/>
            <a:ext cx="4265611" cy="976312"/>
          </a:xfrm>
        </p:spPr>
        <p:txBody>
          <a:bodyPr>
            <a:noAutofit/>
          </a:bodyPr>
          <a:lstStyle/>
          <a:p>
            <a:br>
              <a:rPr lang="es-E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es-ES" sz="4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z="4800" b="1" dirty="0">
                <a:solidFill>
                  <a:schemeClr val="tx1"/>
                </a:solidFill>
              </a:rPr>
              <a:t>Trabajo en Equipo</a:t>
            </a:r>
          </a:p>
        </p:txBody>
      </p:sp>
      <p:pic>
        <p:nvPicPr>
          <p:cNvPr id="8" name="Marcador de contenido 7" descr="Manos que se agarran">
            <a:extLst>
              <a:ext uri="{FF2B5EF4-FFF2-40B4-BE49-F238E27FC236}">
                <a16:creationId xmlns:a16="http://schemas.microsoft.com/office/drawing/2014/main" id="{60680B3E-C800-38A4-0CF2-A49496BF2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89" y="960119"/>
            <a:ext cx="5080342" cy="36514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E01048-352C-F7BE-A377-8B5874244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3049240"/>
            <a:ext cx="6406831" cy="2810107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tx1"/>
                </a:solidFill>
              </a:rPr>
              <a:t>No hay salvadores</a:t>
            </a:r>
          </a:p>
          <a:p>
            <a:r>
              <a:rPr lang="es-ES" sz="3200" b="1" dirty="0">
                <a:solidFill>
                  <a:schemeClr val="tx1"/>
                </a:solidFill>
              </a:rPr>
              <a:t>No hay salvados</a:t>
            </a:r>
          </a:p>
          <a:p>
            <a:r>
              <a:rPr lang="es-ES" sz="3200" b="1" dirty="0">
                <a:solidFill>
                  <a:schemeClr val="tx1"/>
                </a:solidFill>
              </a:rPr>
              <a:t>Promoción de la autonomía e independencia</a:t>
            </a:r>
          </a:p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EBF2C9-BD5E-2357-32F8-EBD12F50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574970-943B-34D6-09FE-32816AE7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1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5E56C7-6712-A8C2-826D-B8A3D2D82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78" y="1256856"/>
            <a:ext cx="8911687" cy="1280890"/>
          </a:xfrm>
        </p:spPr>
        <p:txBody>
          <a:bodyPr>
            <a:normAutofit/>
          </a:bodyPr>
          <a:lstStyle/>
          <a:p>
            <a:r>
              <a:rPr lang="es-ES" sz="4800" b="1" dirty="0"/>
              <a:t>¿Qué vamos a hacer?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51FDE2-180F-FA18-D36E-D5DF65725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15" y="2711274"/>
            <a:ext cx="6644241" cy="17843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s-ES" sz="4800" b="1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es-ES" sz="4800" b="1" dirty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r>
              <a:rPr lang="es-ES" sz="7300" b="1" dirty="0">
                <a:solidFill>
                  <a:schemeClr val="tx1"/>
                </a:solidFill>
                <a:latin typeface="Bahnschrift Light" panose="020B0502040204020203" pitchFamily="34" charset="0"/>
              </a:rPr>
              <a:t>Diseñar un traje a medida</a:t>
            </a:r>
          </a:p>
        </p:txBody>
      </p:sp>
      <p:sp>
        <p:nvSpPr>
          <p:cNvPr id="4" name="Marcador de pie de página 2">
            <a:extLst>
              <a:ext uri="{FF2B5EF4-FFF2-40B4-BE49-F238E27FC236}">
                <a16:creationId xmlns:a16="http://schemas.microsoft.com/office/drawing/2014/main" id="{B2DC8F0A-FD28-D938-8114-36C91398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C3C4C7D-3C8A-60E3-4B99-18BBF49F2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85652" y="1102293"/>
            <a:ext cx="3578160" cy="321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2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81A40-246B-6091-AF4A-C97F750F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1" y="409188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¿Cómo?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491E42-5C3D-E966-84E4-2D1228EB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281" y="1410629"/>
            <a:ext cx="10665658" cy="3811588"/>
          </a:xfrm>
        </p:spPr>
        <p:txBody>
          <a:bodyPr>
            <a:normAutofit lnSpcReduction="10000"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1. Formando Alianza Terapéutica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2. Fijando Objetivos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3. Diseñando un Plan de Acción Personal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4. Evaluando de forma continua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5. Realizando seguimiento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2BF96-B8F7-3736-B91A-E5D67035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D9516-509D-81B7-FC71-3F2FEDA5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3</a:t>
            </a:fld>
            <a:endParaRPr lang="es-ES"/>
          </a:p>
        </p:txBody>
      </p:sp>
      <p:pic>
        <p:nvPicPr>
          <p:cNvPr id="1026" name="Picture 2" descr="Resultado de imagen de cerebro pensando">
            <a:extLst>
              <a:ext uri="{FF2B5EF4-FFF2-40B4-BE49-F238E27FC236}">
                <a16:creationId xmlns:a16="http://schemas.microsoft.com/office/drawing/2014/main" id="{C3EDDCCE-5F3E-A038-512C-FC092C8D3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935" y="1017270"/>
            <a:ext cx="1648212" cy="1648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99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8CAAC-7134-8C2B-6F02-D1953335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E2466-990F-725F-4598-AE3B9733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1" y="409188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Alianza terapéutica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428A20-DD35-45AD-FC48-0529EC6A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512774"/>
            <a:ext cx="10665658" cy="4356214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- Es el 90% del éxito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Compromiso mutuo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Respeto mutuo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Lugar seguro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Si algo no me gusta, lo digo</a:t>
            </a:r>
          </a:p>
          <a:p>
            <a:pPr marL="571500" indent="-571500">
              <a:buFontTx/>
              <a:buChar char="-"/>
            </a:pPr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bg1"/>
              </a:solidFill>
            </a:endParaRPr>
          </a:p>
          <a:p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3566D9-789E-A68A-AC3E-E5D003E1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A35075-5792-88AD-1462-DFCCD0A9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4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D1AD99A-D593-B942-5860-F6FEC7CECF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73726" y="1547339"/>
            <a:ext cx="4247918" cy="28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09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68EC8-6064-23F2-CE09-CFFA7C591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9674AA-7E94-F903-D74E-4E7F1300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1" y="409188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Objetivos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A5348C-5CCF-FBC6-0AB8-52ED618F1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1411" y="1521675"/>
            <a:ext cx="10665658" cy="3811588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- De manera conjunta y consensuada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Claros, específicos y alcanzables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Paso a paso de manera segura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Revisables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F89968-0DE5-29E7-D640-9FC72B6E7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664C04-DF5A-9C13-53BB-49FC8CFA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5</a:t>
            </a:fld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BF55D9B-FDB8-4675-5A0D-87844A39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671" y="1318013"/>
            <a:ext cx="9027562" cy="481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11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9DAF0-F45D-D45E-C42A-CC5C7918A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5188B-7DBB-BCCD-5654-1235A95EF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6" y="357067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Plan de Acción Personal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A9D4D3-68D8-10A4-C9AB-63DA42664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3085" y="1163021"/>
            <a:ext cx="10665658" cy="3811588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- De manera conjunta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Según los objetivos acordados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Alcanzable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Revisable</a:t>
            </a:r>
          </a:p>
          <a:p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F45BF25-44FA-D8D8-412A-8FAA4E6B0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16296" y="6135808"/>
            <a:ext cx="7619999" cy="365125"/>
          </a:xfrm>
        </p:spPr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67DC89-9928-38BE-C425-99F885D9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6</a:t>
            </a:fld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60FA994-13E6-4F2C-D0B4-BE26AA0AB1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63015" y="2541320"/>
            <a:ext cx="6857999" cy="411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66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2AC46-566D-5AB9-F9B7-B4D7E65D4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1A7EE2-A590-71E4-F3E2-43D154477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6" y="357067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Evaluación continua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C96A30-69DA-6453-7FB1-1034B5778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45173" y="1523206"/>
            <a:ext cx="10665658" cy="3811588"/>
          </a:xfrm>
        </p:spPr>
        <p:txBody>
          <a:bodyPr>
            <a:normAutofit/>
          </a:bodyPr>
          <a:lstStyle/>
          <a:p>
            <a:pPr marL="571500" indent="-571500">
              <a:buFontTx/>
              <a:buChar char="-"/>
            </a:pPr>
            <a:r>
              <a:rPr lang="es-ES" sz="3600" b="1" dirty="0">
                <a:solidFill>
                  <a:schemeClr val="tx1"/>
                </a:solidFill>
              </a:rPr>
              <a:t>Cada vez que sea necesario</a:t>
            </a:r>
          </a:p>
          <a:p>
            <a:pPr marL="571500" indent="-571500">
              <a:buFontTx/>
              <a:buChar char="-"/>
            </a:pPr>
            <a:r>
              <a:rPr lang="es-ES" sz="3600" b="1" dirty="0"/>
              <a:t>Completa y exhaustiva</a:t>
            </a:r>
          </a:p>
          <a:p>
            <a:pPr marL="571500" indent="-571500">
              <a:buFontTx/>
              <a:buChar char="-"/>
            </a:pPr>
            <a:r>
              <a:rPr lang="es-ES" sz="3600" b="1" dirty="0"/>
              <a:t>Historia de vida</a:t>
            </a:r>
          </a:p>
          <a:p>
            <a:pPr marL="571500" indent="-571500">
              <a:buFontTx/>
              <a:buChar char="-"/>
            </a:pPr>
            <a:r>
              <a:rPr lang="es-ES" sz="3600" b="1" dirty="0"/>
              <a:t>Síntomas actuales </a:t>
            </a:r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01E9AD1-9F4E-780C-D2F5-E8C479F12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7CF246-0D71-692C-F884-E257848FB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7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C6211-C393-27C8-BB01-15C6CA4D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69736" y="2746065"/>
            <a:ext cx="5324445" cy="313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21827-7D72-9019-24EB-54F41881A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4967C-8923-8A64-8137-2DB3B05A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296" y="357067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tx1"/>
                </a:solidFill>
              </a:rPr>
              <a:t>Seguimiento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4EB0BE-C835-0FB8-A701-F3A50F33E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10665658" cy="3811588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tx1"/>
                </a:solidFill>
              </a:rPr>
              <a:t>- Al conseguir los objetivos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De manera escalonada</a:t>
            </a:r>
          </a:p>
          <a:p>
            <a:r>
              <a:rPr lang="es-ES" sz="3600" b="1" dirty="0">
                <a:solidFill>
                  <a:schemeClr val="tx1"/>
                </a:solidFill>
              </a:rPr>
              <a:t>- De manera conjunta</a:t>
            </a:r>
          </a:p>
          <a:p>
            <a:endParaRPr lang="es-ES" sz="3600" b="1" dirty="0">
              <a:solidFill>
                <a:schemeClr val="tx1"/>
              </a:solidFill>
            </a:endParaRPr>
          </a:p>
          <a:p>
            <a:endParaRPr lang="es-ES" sz="3600" b="1" dirty="0">
              <a:solidFill>
                <a:schemeClr val="bg1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A212D2-7ED9-A14F-26D0-DB8562A62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z="1400" dirty="0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39489-C076-4A9A-B0BE-9E978B981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8</a:t>
            </a:fld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1A6DF63-642C-57C3-B041-6BDF6344B4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2482" y="2263140"/>
            <a:ext cx="6239309" cy="4055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1913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681A40-246B-6091-AF4A-C97F750F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1" y="409188"/>
            <a:ext cx="9523412" cy="908824"/>
          </a:xfrm>
        </p:spPr>
        <p:txBody>
          <a:bodyPr>
            <a:norm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modelo de Trabajo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02BF96-B8F7-3736-B91A-E5D670358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www.consultadepsicologiapixel.com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3D9516-509D-81B7-FC71-3F2FEDA56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C4897-B952-4931-B1F4-3DD178FA707B}" type="slidenum">
              <a:rPr lang="es-ES" smtClean="0"/>
              <a:t>9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63904BF-EF4F-BD38-3BCB-3D2AD86CA4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438" y="357066"/>
            <a:ext cx="2571750" cy="3071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C43C7131-C076-FED3-BD52-1D07CFBD97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281" y="2027746"/>
            <a:ext cx="9900705" cy="4421066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s-ES" sz="4400" dirty="0"/>
              <a:t>Enfoque sistémico e integrador</a:t>
            </a:r>
          </a:p>
          <a:p>
            <a:pPr marL="285750" indent="-285750">
              <a:buFontTx/>
              <a:buChar char="-"/>
            </a:pPr>
            <a:r>
              <a:rPr lang="es-ES" sz="4400" dirty="0"/>
              <a:t>Hipótesis: Conocer mi pasado para comprender mi presente</a:t>
            </a:r>
          </a:p>
        </p:txBody>
      </p:sp>
    </p:spTree>
    <p:extLst>
      <p:ext uri="{BB962C8B-B14F-4D97-AF65-F5344CB8AC3E}">
        <p14:creationId xmlns:p14="http://schemas.microsoft.com/office/powerpoint/2010/main" val="365199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222</TotalTime>
  <Words>479</Words>
  <Application>Microsoft Office PowerPoint</Application>
  <PresentationFormat>Panorámica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Bahnschrift Light</vt:lpstr>
      <vt:lpstr>Calibri</vt:lpstr>
      <vt:lpstr>Courier New</vt:lpstr>
      <vt:lpstr>Tw Cen MT</vt:lpstr>
      <vt:lpstr>Circuito</vt:lpstr>
      <vt:lpstr>Hola</vt:lpstr>
      <vt:lpstr>¿Qué vamos a hacer?</vt:lpstr>
      <vt:lpstr>¿Cómo?</vt:lpstr>
      <vt:lpstr>Alianza terapéutica</vt:lpstr>
      <vt:lpstr>Objetivos</vt:lpstr>
      <vt:lpstr>Plan de Acción Personal</vt:lpstr>
      <vt:lpstr>Evaluación continua</vt:lpstr>
      <vt:lpstr>Seguimiento</vt:lpstr>
      <vt:lpstr>modelo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Trabajo en Equipo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María Pliego Reyes</dc:creator>
  <cp:lastModifiedBy>Eva María Pliego Reyes</cp:lastModifiedBy>
  <cp:revision>23</cp:revision>
  <dcterms:created xsi:type="dcterms:W3CDTF">2024-12-23T16:00:35Z</dcterms:created>
  <dcterms:modified xsi:type="dcterms:W3CDTF">2025-01-21T19:50:02Z</dcterms:modified>
</cp:coreProperties>
</file>